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80" r:id="rId3"/>
    <p:sldId id="269" r:id="rId4"/>
    <p:sldId id="257" r:id="rId5"/>
    <p:sldId id="265" r:id="rId6"/>
    <p:sldId id="266" r:id="rId7"/>
    <p:sldId id="273" r:id="rId8"/>
    <p:sldId id="279" r:id="rId9"/>
    <p:sldId id="258" r:id="rId10"/>
    <p:sldId id="282" r:id="rId11"/>
    <p:sldId id="271" r:id="rId12"/>
    <p:sldId id="268" r:id="rId13"/>
    <p:sldId id="276" r:id="rId14"/>
    <p:sldId id="264" r:id="rId15"/>
    <p:sldId id="277" r:id="rId16"/>
    <p:sldId id="270" r:id="rId17"/>
    <p:sldId id="260" r:id="rId18"/>
    <p:sldId id="259" r:id="rId19"/>
    <p:sldId id="283" r:id="rId20"/>
    <p:sldId id="284" r:id="rId21"/>
    <p:sldId id="278" r:id="rId22"/>
    <p:sldId id="281"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BD8DA-E692-4456-996A-E37D78D947EF}" v="3" dt="2019-05-08T05:55:09.047"/>
    <p1510:client id="{3AFDA668-2608-F74A-9E0B-266671DB9572}" v="5360" dt="2019-05-07T12:11:19.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1"/>
    <p:restoredTop sz="82394" autoAdjust="0"/>
  </p:normalViewPr>
  <p:slideViewPr>
    <p:cSldViewPr snapToGrid="0" snapToObjects="1">
      <p:cViewPr>
        <p:scale>
          <a:sx n="111" d="100"/>
          <a:sy n="111" d="100"/>
        </p:scale>
        <p:origin x="1264" y="72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https://ueanorwich-my.sharepoint.com/personal/tbr18exu_uea_ac_uk/Documents/KDD/2nd%20Semester/Computer%20Vision/Coursework%202/Experimen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ueanorwich-my.sharepoint.com/personal/buj14szu_uea_ac_uk/Documents/Results_spatia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ueanorwich-my.sharepoint.com/personal/buj14szu_uea_ac_uk/Documents/Results_spatia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ueanorwich-my.sharepoint.com/personal/buj14szu_uea_ac_uk/Documents/Results_spatial.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https://ueanorwich-my.sharepoint.com/personal/tbr18exu_uea_ac_uk/Documents/KDD/2nd%20Semester/Computer%20Vision/Coursework%202/Experimen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ueanorwich-my.sharepoint.com/personal/tbr18exu_uea_ac_uk/Documents/KDD/2nd%20Semester/Computer%20Vision/Coursework%202/Experime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ueanorwich-my.sharepoint.com/personal/tbr18exu_uea_ac_uk/Documents/KDD/2nd%20Semester/Computer%20Vision/Coursework%202/Experimen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ueanorwich-my.sharepoint.com/personal/buj14szu_uea_ac_uk/Documents/Results_spatia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ueanorwich-my.sharepoint.com/personal/buj14szu_uea_ac_uk/Documents/Results_spatia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ueanorwich-my.sharepoint.com/personal/buj14szu_uea_ac_uk/Documents/Results_spatial.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ueanorwich-my.sharepoint.com/personal/buj14szu_uea_ac_uk/Documents/Results_spatia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ueanorwich-my.sharepoint.com/personal/tbr18exu_uea_ac_uk/Documents/KDD/2nd%20Semester/Computer%20Vision/Coursework%202/Experimen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2000" dirty="0"/>
              <a:t>Bag of Sifts Colour vs Grey Scale</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v>Bag of Sifts GreyScale</c:v>
          </c:tx>
          <c:spPr>
            <a:solidFill>
              <a:schemeClr val="accent1"/>
            </a:solidFill>
            <a:ln>
              <a:noFill/>
            </a:ln>
            <a:effectLst/>
          </c:spPr>
          <c:invertIfNegative val="0"/>
          <c:cat>
            <c:numRef>
              <c:f>(SVM!$C$52,SVM!$C$63,SVM!$C$73,SVM!$C$83,SVM!$C$93)</c:f>
              <c:numCache>
                <c:formatCode>General</c:formatCode>
                <c:ptCount val="5"/>
                <c:pt idx="0">
                  <c:v>50</c:v>
                </c:pt>
                <c:pt idx="1">
                  <c:v>150</c:v>
                </c:pt>
                <c:pt idx="2">
                  <c:v>250</c:v>
                </c:pt>
                <c:pt idx="3">
                  <c:v>350</c:v>
                </c:pt>
                <c:pt idx="4">
                  <c:v>450</c:v>
                </c:pt>
              </c:numCache>
            </c:numRef>
          </c:cat>
          <c:val>
            <c:numRef>
              <c:f>(SVM!$H$52,SVM!$H$63,SVM!$H$73,SVM!$H$83,SVM!$H$93)</c:f>
              <c:numCache>
                <c:formatCode>0.00%</c:formatCode>
                <c:ptCount val="5"/>
                <c:pt idx="0">
                  <c:v>0.435</c:v>
                </c:pt>
                <c:pt idx="1">
                  <c:v>0.51500000000000001</c:v>
                </c:pt>
                <c:pt idx="2">
                  <c:v>0.53500000000000003</c:v>
                </c:pt>
                <c:pt idx="3">
                  <c:v>0.53300000000000003</c:v>
                </c:pt>
                <c:pt idx="4">
                  <c:v>0.56299999999999994</c:v>
                </c:pt>
              </c:numCache>
            </c:numRef>
          </c:val>
          <c:extLst>
            <c:ext xmlns:c16="http://schemas.microsoft.com/office/drawing/2014/chart" uri="{C3380CC4-5D6E-409C-BE32-E72D297353CC}">
              <c16:uniqueId val="{00000000-8220-4F58-8858-6B479E94B763}"/>
            </c:ext>
          </c:extLst>
        </c:ser>
        <c:ser>
          <c:idx val="1"/>
          <c:order val="1"/>
          <c:tx>
            <c:v>Bag of Sifts HSV</c:v>
          </c:tx>
          <c:spPr>
            <a:solidFill>
              <a:schemeClr val="accent2"/>
            </a:solidFill>
            <a:ln w="25400">
              <a:noFill/>
            </a:ln>
            <a:effectLst/>
          </c:spPr>
          <c:invertIfNegative val="0"/>
          <c:val>
            <c:numRef>
              <c:f>(SVM!$H$54,SVM!$H$65,SVM!$H$75,SVM!$H$85,SVM!$H$95)</c:f>
              <c:numCache>
                <c:formatCode>0.00%</c:formatCode>
                <c:ptCount val="5"/>
                <c:pt idx="0">
                  <c:v>0.48099999999999998</c:v>
                </c:pt>
                <c:pt idx="1">
                  <c:v>0.53600000000000003</c:v>
                </c:pt>
                <c:pt idx="2">
                  <c:v>0.56999999999999995</c:v>
                </c:pt>
                <c:pt idx="3">
                  <c:v>0.56200000000000006</c:v>
                </c:pt>
                <c:pt idx="4">
                  <c:v>0.56399999999999995</c:v>
                </c:pt>
              </c:numCache>
            </c:numRef>
          </c:val>
          <c:extLst>
            <c:ext xmlns:c16="http://schemas.microsoft.com/office/drawing/2014/chart" uri="{C3380CC4-5D6E-409C-BE32-E72D297353CC}">
              <c16:uniqueId val="{00000001-8220-4F58-8858-6B479E94B763}"/>
            </c:ext>
          </c:extLst>
        </c:ser>
        <c:ser>
          <c:idx val="2"/>
          <c:order val="2"/>
          <c:tx>
            <c:v>Bag of Sifts Transformed</c:v>
          </c:tx>
          <c:spPr>
            <a:solidFill>
              <a:schemeClr val="accent3"/>
            </a:solidFill>
            <a:ln w="25400">
              <a:noFill/>
            </a:ln>
            <a:effectLst/>
          </c:spPr>
          <c:invertIfNegative val="0"/>
          <c:val>
            <c:numRef>
              <c:f>(SVM!$H$56,SVM!$H$67,SVM!$H$77,SVM!$H$87,SVM!$H$97)</c:f>
              <c:numCache>
                <c:formatCode>0.00%</c:formatCode>
                <c:ptCount val="5"/>
                <c:pt idx="0">
                  <c:v>0.47</c:v>
                </c:pt>
                <c:pt idx="1">
                  <c:v>0.54700000000000004</c:v>
                </c:pt>
                <c:pt idx="2">
                  <c:v>0.55000000000000004</c:v>
                </c:pt>
                <c:pt idx="3">
                  <c:v>0.57199999999999995</c:v>
                </c:pt>
                <c:pt idx="4">
                  <c:v>0.58199999999999996</c:v>
                </c:pt>
              </c:numCache>
            </c:numRef>
          </c:val>
          <c:extLst>
            <c:ext xmlns:c16="http://schemas.microsoft.com/office/drawing/2014/chart" uri="{C3380CC4-5D6E-409C-BE32-E72D297353CC}">
              <c16:uniqueId val="{00000002-8220-4F58-8858-6B479E94B763}"/>
            </c:ext>
          </c:extLst>
        </c:ser>
        <c:dLbls>
          <c:showLegendKey val="0"/>
          <c:showVal val="0"/>
          <c:showCatName val="0"/>
          <c:showSerName val="0"/>
          <c:showPercent val="0"/>
          <c:showBubbleSize val="0"/>
        </c:dLbls>
        <c:gapWidth val="150"/>
        <c:axId val="491176520"/>
        <c:axId val="491184392"/>
        <c:extLst>
          <c:ext xmlns:c15="http://schemas.microsoft.com/office/drawing/2012/chart" uri="{02D57815-91ED-43cb-92C2-25804820EDAC}">
            <c15:filteredBarSeries>
              <c15:ser>
                <c:idx val="3"/>
                <c:order val="3"/>
                <c:tx>
                  <c:v>Spatial Pyramids Transformed RGB</c:v>
                </c:tx>
                <c:spPr>
                  <a:solidFill>
                    <a:schemeClr val="accent4"/>
                  </a:solidFill>
                  <a:ln>
                    <a:noFill/>
                  </a:ln>
                  <a:effectLst/>
                </c:spPr>
                <c:invertIfNegative val="0"/>
                <c:val>
                  <c:numRef>
                    <c:extLst>
                      <c:ext uri="{02D57815-91ED-43cb-92C2-25804820EDAC}">
                        <c15:formulaRef>
                          <c15:sqref>Graphs!$E$86:$E$90</c15:sqref>
                        </c15:formulaRef>
                      </c:ext>
                    </c:extLst>
                    <c:numCache>
                      <c:formatCode>General</c:formatCode>
                      <c:ptCount val="5"/>
                      <c:pt idx="0">
                        <c:v>0.56100000000000005</c:v>
                      </c:pt>
                      <c:pt idx="1">
                        <c:v>0.60899999999999999</c:v>
                      </c:pt>
                      <c:pt idx="2">
                        <c:v>0.63900000000000001</c:v>
                      </c:pt>
                      <c:pt idx="3">
                        <c:v>0.63300000000000001</c:v>
                      </c:pt>
                      <c:pt idx="4">
                        <c:v>0.64300000000000002</c:v>
                      </c:pt>
                    </c:numCache>
                  </c:numRef>
                </c:val>
                <c:extLst>
                  <c:ext xmlns:c16="http://schemas.microsoft.com/office/drawing/2014/chart" uri="{C3380CC4-5D6E-409C-BE32-E72D297353CC}">
                    <c16:uniqueId val="{00000003-8220-4F58-8858-6B479E94B763}"/>
                  </c:ext>
                </c:extLst>
              </c15:ser>
            </c15:filteredBarSeries>
          </c:ext>
        </c:extLst>
      </c:barChart>
      <c:catAx>
        <c:axId val="49117652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184392"/>
        <c:crosses val="autoZero"/>
        <c:auto val="1"/>
        <c:lblAlgn val="ctr"/>
        <c:lblOffset val="100"/>
        <c:noMultiLvlLbl val="0"/>
      </c:catAx>
      <c:valAx>
        <c:axId val="491184392"/>
        <c:scaling>
          <c:orientation val="minMax"/>
          <c:max val="0.60000000000000009"/>
          <c:min val="0.2"/>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1765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Sheet1!$D$32</c:f>
              <c:strCache>
                <c:ptCount val="1"/>
                <c:pt idx="0">
                  <c:v>SVM λ=0.00001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Sheet1!$C$33:$C$37</c:f>
              <c:numCache>
                <c:formatCode>General</c:formatCode>
                <c:ptCount val="5"/>
                <c:pt idx="0">
                  <c:v>5</c:v>
                </c:pt>
                <c:pt idx="1">
                  <c:v>150</c:v>
                </c:pt>
                <c:pt idx="2">
                  <c:v>250</c:v>
                </c:pt>
                <c:pt idx="3">
                  <c:v>350</c:v>
                </c:pt>
                <c:pt idx="4">
                  <c:v>450</c:v>
                </c:pt>
              </c:numCache>
            </c:numRef>
          </c:xVal>
          <c:yVal>
            <c:numRef>
              <c:f>Sheet1!$D$33:$D$37</c:f>
              <c:numCache>
                <c:formatCode>General</c:formatCode>
                <c:ptCount val="5"/>
                <c:pt idx="0">
                  <c:v>0.44900000000000001</c:v>
                </c:pt>
                <c:pt idx="1">
                  <c:v>0.48599999999999999</c:v>
                </c:pt>
                <c:pt idx="2">
                  <c:v>0.51400000000000001</c:v>
                </c:pt>
                <c:pt idx="3">
                  <c:v>0.50900000000000001</c:v>
                </c:pt>
                <c:pt idx="4">
                  <c:v>0.48899999999999999</c:v>
                </c:pt>
              </c:numCache>
            </c:numRef>
          </c:yVal>
          <c:smooth val="1"/>
          <c:extLst>
            <c:ext xmlns:c16="http://schemas.microsoft.com/office/drawing/2014/chart" uri="{C3380CC4-5D6E-409C-BE32-E72D297353CC}">
              <c16:uniqueId val="{00000000-8AC3-6F41-9160-3E2AFFD210CD}"/>
            </c:ext>
          </c:extLst>
        </c:ser>
        <c:ser>
          <c:idx val="2"/>
          <c:order val="1"/>
          <c:tx>
            <c:strRef>
              <c:f>Sheet1!$F$32</c:f>
              <c:strCache>
                <c:ptCount val="1"/>
                <c:pt idx="0">
                  <c:v>kNN k=11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Sheet1!$C$33:$C$37</c:f>
              <c:numCache>
                <c:formatCode>General</c:formatCode>
                <c:ptCount val="5"/>
                <c:pt idx="0">
                  <c:v>5</c:v>
                </c:pt>
                <c:pt idx="1">
                  <c:v>150</c:v>
                </c:pt>
                <c:pt idx="2">
                  <c:v>250</c:v>
                </c:pt>
                <c:pt idx="3">
                  <c:v>350</c:v>
                </c:pt>
                <c:pt idx="4">
                  <c:v>450</c:v>
                </c:pt>
              </c:numCache>
            </c:numRef>
          </c:xVal>
          <c:yVal>
            <c:numRef>
              <c:f>Sheet1!$F$33:$F$37</c:f>
              <c:numCache>
                <c:formatCode>General</c:formatCode>
                <c:ptCount val="5"/>
                <c:pt idx="0">
                  <c:v>0.433</c:v>
                </c:pt>
                <c:pt idx="1">
                  <c:v>0.441</c:v>
                </c:pt>
                <c:pt idx="2">
                  <c:v>0.45700000000000002</c:v>
                </c:pt>
                <c:pt idx="3">
                  <c:v>0.46899999999999997</c:v>
                </c:pt>
                <c:pt idx="4">
                  <c:v>0.45100000000000001</c:v>
                </c:pt>
              </c:numCache>
            </c:numRef>
          </c:yVal>
          <c:smooth val="1"/>
          <c:extLst>
            <c:ext xmlns:c16="http://schemas.microsoft.com/office/drawing/2014/chart" uri="{C3380CC4-5D6E-409C-BE32-E72D297353CC}">
              <c16:uniqueId val="{00000002-8AC3-6F41-9160-3E2AFFD210CD}"/>
            </c:ext>
          </c:extLst>
        </c:ser>
        <c:dLbls>
          <c:showLegendKey val="0"/>
          <c:showVal val="0"/>
          <c:showCatName val="0"/>
          <c:showSerName val="0"/>
          <c:showPercent val="0"/>
          <c:showBubbleSize val="0"/>
        </c:dLbls>
        <c:axId val="1732480127"/>
        <c:axId val="1732407359"/>
      </c:scatterChart>
      <c:valAx>
        <c:axId val="17324801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Vocab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2407359"/>
        <c:crosses val="autoZero"/>
        <c:crossBetween val="midCat"/>
      </c:valAx>
      <c:valAx>
        <c:axId val="17324073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2480127"/>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'Naive Bayes'!$D$10</c:f>
              <c:strCache>
                <c:ptCount val="1"/>
                <c:pt idx="0">
                  <c:v>Spatial Pyramids - greyscale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'Naive Bayes'!$C$11:$C$17</c:f>
              <c:numCache>
                <c:formatCode>General</c:formatCode>
                <c:ptCount val="7"/>
                <c:pt idx="0">
                  <c:v>10</c:v>
                </c:pt>
                <c:pt idx="1">
                  <c:v>25</c:v>
                </c:pt>
                <c:pt idx="2">
                  <c:v>50</c:v>
                </c:pt>
                <c:pt idx="3">
                  <c:v>100</c:v>
                </c:pt>
                <c:pt idx="4">
                  <c:v>150</c:v>
                </c:pt>
                <c:pt idx="5">
                  <c:v>250</c:v>
                </c:pt>
                <c:pt idx="6">
                  <c:v>350</c:v>
                </c:pt>
              </c:numCache>
            </c:numRef>
          </c:xVal>
          <c:yVal>
            <c:numRef>
              <c:f>'Naive Bayes'!$D$11:$D$17</c:f>
              <c:numCache>
                <c:formatCode>General</c:formatCode>
                <c:ptCount val="7"/>
                <c:pt idx="0">
                  <c:v>0.42299999999999999</c:v>
                </c:pt>
                <c:pt idx="1">
                  <c:v>0.52100000000000002</c:v>
                </c:pt>
                <c:pt idx="2">
                  <c:v>0.52100000000000002</c:v>
                </c:pt>
                <c:pt idx="3">
                  <c:v>0.498</c:v>
                </c:pt>
                <c:pt idx="4">
                  <c:v>0.48</c:v>
                </c:pt>
                <c:pt idx="5">
                  <c:v>0.40300000000000002</c:v>
                </c:pt>
                <c:pt idx="6">
                  <c:v>0.35399999999999998</c:v>
                </c:pt>
              </c:numCache>
            </c:numRef>
          </c:yVal>
          <c:smooth val="1"/>
          <c:extLst>
            <c:ext xmlns:c16="http://schemas.microsoft.com/office/drawing/2014/chart" uri="{C3380CC4-5D6E-409C-BE32-E72D297353CC}">
              <c16:uniqueId val="{00000000-1407-C84A-A24A-D406A9C76E8B}"/>
            </c:ext>
          </c:extLst>
        </c:ser>
        <c:ser>
          <c:idx val="1"/>
          <c:order val="1"/>
          <c:tx>
            <c:strRef>
              <c:f>'Naive Bayes'!$E$10</c:f>
              <c:strCache>
                <c:ptCount val="1"/>
                <c:pt idx="0">
                  <c:v>Spatial P + Transformed RGB</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'Naive Bayes'!$C$11:$C$17</c:f>
              <c:numCache>
                <c:formatCode>General</c:formatCode>
                <c:ptCount val="7"/>
                <c:pt idx="0">
                  <c:v>10</c:v>
                </c:pt>
                <c:pt idx="1">
                  <c:v>25</c:v>
                </c:pt>
                <c:pt idx="2">
                  <c:v>50</c:v>
                </c:pt>
                <c:pt idx="3">
                  <c:v>100</c:v>
                </c:pt>
                <c:pt idx="4">
                  <c:v>150</c:v>
                </c:pt>
                <c:pt idx="5">
                  <c:v>250</c:v>
                </c:pt>
                <c:pt idx="6">
                  <c:v>350</c:v>
                </c:pt>
              </c:numCache>
            </c:numRef>
          </c:xVal>
          <c:yVal>
            <c:numRef>
              <c:f>'Naive Bayes'!$E$11:$E$17</c:f>
              <c:numCache>
                <c:formatCode>General</c:formatCode>
                <c:ptCount val="7"/>
                <c:pt idx="0">
                  <c:v>0.42099999999999999</c:v>
                </c:pt>
                <c:pt idx="1">
                  <c:v>0.505</c:v>
                </c:pt>
                <c:pt idx="2">
                  <c:v>0.51100000000000001</c:v>
                </c:pt>
                <c:pt idx="3">
                  <c:v>0.49099999999999999</c:v>
                </c:pt>
                <c:pt idx="4">
                  <c:v>0.46899999999999997</c:v>
                </c:pt>
                <c:pt idx="5">
                  <c:v>0.39800000000000002</c:v>
                </c:pt>
                <c:pt idx="6">
                  <c:v>0.35</c:v>
                </c:pt>
              </c:numCache>
            </c:numRef>
          </c:yVal>
          <c:smooth val="1"/>
          <c:extLst>
            <c:ext xmlns:c16="http://schemas.microsoft.com/office/drawing/2014/chart" uri="{C3380CC4-5D6E-409C-BE32-E72D297353CC}">
              <c16:uniqueId val="{00000001-1407-C84A-A24A-D406A9C76E8B}"/>
            </c:ext>
          </c:extLst>
        </c:ser>
        <c:ser>
          <c:idx val="2"/>
          <c:order val="2"/>
          <c:tx>
            <c:strRef>
              <c:f>'Naive Bayes'!$F$10</c:f>
              <c:strCache>
                <c:ptCount val="1"/>
                <c:pt idx="0">
                  <c:v>Bag of Sifts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'Naive Bayes'!$C$11:$C$17</c:f>
              <c:numCache>
                <c:formatCode>General</c:formatCode>
                <c:ptCount val="7"/>
                <c:pt idx="0">
                  <c:v>10</c:v>
                </c:pt>
                <c:pt idx="1">
                  <c:v>25</c:v>
                </c:pt>
                <c:pt idx="2">
                  <c:v>50</c:v>
                </c:pt>
                <c:pt idx="3">
                  <c:v>100</c:v>
                </c:pt>
                <c:pt idx="4">
                  <c:v>150</c:v>
                </c:pt>
                <c:pt idx="5">
                  <c:v>250</c:v>
                </c:pt>
                <c:pt idx="6">
                  <c:v>350</c:v>
                </c:pt>
              </c:numCache>
            </c:numRef>
          </c:xVal>
          <c:yVal>
            <c:numRef>
              <c:f>'Naive Bayes'!$F$11:$F$17</c:f>
              <c:numCache>
                <c:formatCode>General</c:formatCode>
                <c:ptCount val="7"/>
                <c:pt idx="0">
                  <c:v>0.30099999999999999</c:v>
                </c:pt>
                <c:pt idx="1">
                  <c:v>0.42099999999999999</c:v>
                </c:pt>
                <c:pt idx="2">
                  <c:v>0.42299999999999999</c:v>
                </c:pt>
                <c:pt idx="3">
                  <c:v>0.42799999999999999</c:v>
                </c:pt>
                <c:pt idx="4">
                  <c:v>0.43</c:v>
                </c:pt>
                <c:pt idx="5">
                  <c:v>0.42899999999999999</c:v>
                </c:pt>
                <c:pt idx="6">
                  <c:v>0.42699999999999999</c:v>
                </c:pt>
              </c:numCache>
            </c:numRef>
          </c:yVal>
          <c:smooth val="1"/>
          <c:extLst>
            <c:ext xmlns:c16="http://schemas.microsoft.com/office/drawing/2014/chart" uri="{C3380CC4-5D6E-409C-BE32-E72D297353CC}">
              <c16:uniqueId val="{00000002-1407-C84A-A24A-D406A9C76E8B}"/>
            </c:ext>
          </c:extLst>
        </c:ser>
        <c:ser>
          <c:idx val="3"/>
          <c:order val="3"/>
          <c:tx>
            <c:strRef>
              <c:f>'Naive Bayes'!$G$10</c:f>
              <c:strCache>
                <c:ptCount val="1"/>
                <c:pt idx="0">
                  <c:v>Bag of Sifts + Transformed RGB</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'Naive Bayes'!$C$11:$C$17</c:f>
              <c:numCache>
                <c:formatCode>General</c:formatCode>
                <c:ptCount val="7"/>
                <c:pt idx="0">
                  <c:v>10</c:v>
                </c:pt>
                <c:pt idx="1">
                  <c:v>25</c:v>
                </c:pt>
                <c:pt idx="2">
                  <c:v>50</c:v>
                </c:pt>
                <c:pt idx="3">
                  <c:v>100</c:v>
                </c:pt>
                <c:pt idx="4">
                  <c:v>150</c:v>
                </c:pt>
                <c:pt idx="5">
                  <c:v>250</c:v>
                </c:pt>
                <c:pt idx="6">
                  <c:v>350</c:v>
                </c:pt>
              </c:numCache>
            </c:numRef>
          </c:xVal>
          <c:yVal>
            <c:numRef>
              <c:f>'Naive Bayes'!$G$11:$G$17</c:f>
              <c:numCache>
                <c:formatCode>General</c:formatCode>
                <c:ptCount val="7"/>
                <c:pt idx="0">
                  <c:v>0.33100000000000002</c:v>
                </c:pt>
                <c:pt idx="1">
                  <c:v>0.41099999999999998</c:v>
                </c:pt>
                <c:pt idx="2">
                  <c:v>0.41899999999999998</c:v>
                </c:pt>
                <c:pt idx="3">
                  <c:v>0.439</c:v>
                </c:pt>
                <c:pt idx="4">
                  <c:v>0.44700000000000001</c:v>
                </c:pt>
                <c:pt idx="5">
                  <c:v>0.44700000000000001</c:v>
                </c:pt>
                <c:pt idx="6">
                  <c:v>0.44600000000000001</c:v>
                </c:pt>
              </c:numCache>
            </c:numRef>
          </c:yVal>
          <c:smooth val="1"/>
          <c:extLst>
            <c:ext xmlns:c16="http://schemas.microsoft.com/office/drawing/2014/chart" uri="{C3380CC4-5D6E-409C-BE32-E72D297353CC}">
              <c16:uniqueId val="{00000003-1407-C84A-A24A-D406A9C76E8B}"/>
            </c:ext>
          </c:extLst>
        </c:ser>
        <c:ser>
          <c:idx val="4"/>
          <c:order val="4"/>
          <c:tx>
            <c:strRef>
              <c:f>'Naive Bayes'!$H$10</c:f>
              <c:strCache>
                <c:ptCount val="1"/>
                <c:pt idx="0">
                  <c:v>HOGs</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'Naive Bayes'!$C$11:$C$17</c:f>
              <c:numCache>
                <c:formatCode>General</c:formatCode>
                <c:ptCount val="7"/>
                <c:pt idx="0">
                  <c:v>10</c:v>
                </c:pt>
                <c:pt idx="1">
                  <c:v>25</c:v>
                </c:pt>
                <c:pt idx="2">
                  <c:v>50</c:v>
                </c:pt>
                <c:pt idx="3">
                  <c:v>100</c:v>
                </c:pt>
                <c:pt idx="4">
                  <c:v>150</c:v>
                </c:pt>
                <c:pt idx="5">
                  <c:v>250</c:v>
                </c:pt>
                <c:pt idx="6">
                  <c:v>350</c:v>
                </c:pt>
              </c:numCache>
            </c:numRef>
          </c:xVal>
          <c:yVal>
            <c:numRef>
              <c:f>'Naive Bayes'!$H$11:$H$17</c:f>
              <c:numCache>
                <c:formatCode>General</c:formatCode>
                <c:ptCount val="7"/>
                <c:pt idx="0">
                  <c:v>0.373</c:v>
                </c:pt>
                <c:pt idx="1">
                  <c:v>0.39900000000000002</c:v>
                </c:pt>
                <c:pt idx="2">
                  <c:v>0.39300000000000002</c:v>
                </c:pt>
                <c:pt idx="3">
                  <c:v>0.36299999999999999</c:v>
                </c:pt>
                <c:pt idx="4">
                  <c:v>0.34300000000000003</c:v>
                </c:pt>
                <c:pt idx="5">
                  <c:v>0.32200000000000001</c:v>
                </c:pt>
                <c:pt idx="6">
                  <c:v>0.31900000000000001</c:v>
                </c:pt>
              </c:numCache>
            </c:numRef>
          </c:yVal>
          <c:smooth val="1"/>
          <c:extLst>
            <c:ext xmlns:c16="http://schemas.microsoft.com/office/drawing/2014/chart" uri="{C3380CC4-5D6E-409C-BE32-E72D297353CC}">
              <c16:uniqueId val="{00000004-1407-C84A-A24A-D406A9C76E8B}"/>
            </c:ext>
          </c:extLst>
        </c:ser>
        <c:dLbls>
          <c:showLegendKey val="0"/>
          <c:showVal val="0"/>
          <c:showCatName val="0"/>
          <c:showSerName val="0"/>
          <c:showPercent val="0"/>
          <c:showBubbleSize val="0"/>
        </c:dLbls>
        <c:axId val="2090108463"/>
        <c:axId val="1781954383"/>
      </c:scatterChart>
      <c:valAx>
        <c:axId val="20901084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a:t>Bin Size</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781954383"/>
        <c:crosses val="autoZero"/>
        <c:crossBetween val="midCat"/>
      </c:valAx>
      <c:valAx>
        <c:axId val="1781954383"/>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a:t>Accuracy</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0901084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Sheet1!$C$44</c:f>
              <c:strCache>
                <c:ptCount val="1"/>
                <c:pt idx="0">
                  <c:v>HOG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Sheet1!$B$45:$B$49</c:f>
              <c:numCache>
                <c:formatCode>General</c:formatCode>
                <c:ptCount val="5"/>
                <c:pt idx="0">
                  <c:v>50</c:v>
                </c:pt>
                <c:pt idx="1">
                  <c:v>150</c:v>
                </c:pt>
                <c:pt idx="2">
                  <c:v>250</c:v>
                </c:pt>
                <c:pt idx="3">
                  <c:v>350</c:v>
                </c:pt>
                <c:pt idx="4">
                  <c:v>450</c:v>
                </c:pt>
              </c:numCache>
            </c:numRef>
          </c:xVal>
          <c:yVal>
            <c:numRef>
              <c:f>Sheet1!$C$45:$C$49</c:f>
              <c:numCache>
                <c:formatCode>General</c:formatCode>
                <c:ptCount val="5"/>
                <c:pt idx="0">
                  <c:v>0.44900000000000001</c:v>
                </c:pt>
                <c:pt idx="1">
                  <c:v>0.48599999999999999</c:v>
                </c:pt>
                <c:pt idx="2">
                  <c:v>0.51400000000000001</c:v>
                </c:pt>
                <c:pt idx="3">
                  <c:v>0.50900000000000001</c:v>
                </c:pt>
                <c:pt idx="4">
                  <c:v>0.48899999999999999</c:v>
                </c:pt>
              </c:numCache>
            </c:numRef>
          </c:yVal>
          <c:smooth val="1"/>
          <c:extLst>
            <c:ext xmlns:c16="http://schemas.microsoft.com/office/drawing/2014/chart" uri="{C3380CC4-5D6E-409C-BE32-E72D297353CC}">
              <c16:uniqueId val="{00000000-5FA0-4843-81AC-40E849719405}"/>
            </c:ext>
          </c:extLst>
        </c:ser>
        <c:ser>
          <c:idx val="2"/>
          <c:order val="1"/>
          <c:tx>
            <c:strRef>
              <c:f>Sheet1!$E$44</c:f>
              <c:strCache>
                <c:ptCount val="1"/>
                <c:pt idx="0">
                  <c:v>HOG+Histogram</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Sheet1!$B$45:$B$49</c:f>
              <c:numCache>
                <c:formatCode>General</c:formatCode>
                <c:ptCount val="5"/>
                <c:pt idx="0">
                  <c:v>50</c:v>
                </c:pt>
                <c:pt idx="1">
                  <c:v>150</c:v>
                </c:pt>
                <c:pt idx="2">
                  <c:v>250</c:v>
                </c:pt>
                <c:pt idx="3">
                  <c:v>350</c:v>
                </c:pt>
                <c:pt idx="4">
                  <c:v>450</c:v>
                </c:pt>
              </c:numCache>
            </c:numRef>
          </c:xVal>
          <c:yVal>
            <c:numRef>
              <c:f>Sheet1!$E$45:$E$49</c:f>
              <c:numCache>
                <c:formatCode>General</c:formatCode>
                <c:ptCount val="5"/>
                <c:pt idx="0">
                  <c:v>0.41599999999999998</c:v>
                </c:pt>
                <c:pt idx="1">
                  <c:v>0.48899999999999999</c:v>
                </c:pt>
                <c:pt idx="2">
                  <c:v>0.46500000000000002</c:v>
                </c:pt>
                <c:pt idx="3">
                  <c:v>0.42099999999999999</c:v>
                </c:pt>
                <c:pt idx="4">
                  <c:v>0.46</c:v>
                </c:pt>
              </c:numCache>
            </c:numRef>
          </c:yVal>
          <c:smooth val="1"/>
          <c:extLst>
            <c:ext xmlns:c16="http://schemas.microsoft.com/office/drawing/2014/chart" uri="{C3380CC4-5D6E-409C-BE32-E72D297353CC}">
              <c16:uniqueId val="{00000002-5FA0-4843-81AC-40E849719405}"/>
            </c:ext>
          </c:extLst>
        </c:ser>
        <c:dLbls>
          <c:showLegendKey val="0"/>
          <c:showVal val="0"/>
          <c:showCatName val="0"/>
          <c:showSerName val="0"/>
          <c:showPercent val="0"/>
          <c:showBubbleSize val="0"/>
        </c:dLbls>
        <c:axId val="1783605951"/>
        <c:axId val="1783610319"/>
      </c:scatterChart>
      <c:valAx>
        <c:axId val="17836059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Bin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3610319"/>
        <c:crosses val="autoZero"/>
        <c:crossBetween val="midCat"/>
      </c:valAx>
      <c:valAx>
        <c:axId val="1783610319"/>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Accuracy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36059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2000" dirty="0"/>
              <a:t>k = 11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Vocab Size 50</c:v>
          </c:tx>
          <c:spPr>
            <a:solidFill>
              <a:schemeClr val="accent1"/>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kNN!$H$2:$H$7</c:f>
              <c:numCache>
                <c:formatCode>0.00%</c:formatCode>
                <c:ptCount val="3"/>
                <c:pt idx="0">
                  <c:v>0.42899999999999999</c:v>
                </c:pt>
                <c:pt idx="1">
                  <c:v>0.46500000000000002</c:v>
                </c:pt>
                <c:pt idx="2">
                  <c:v>0.443</c:v>
                </c:pt>
              </c:numCache>
              <c:extLst/>
            </c:numRef>
          </c:val>
          <c:extLst>
            <c:ext xmlns:c16="http://schemas.microsoft.com/office/drawing/2014/chart" uri="{C3380CC4-5D6E-409C-BE32-E72D297353CC}">
              <c16:uniqueId val="{00000000-A581-48E9-A33B-E153D94981C7}"/>
            </c:ext>
          </c:extLst>
        </c:ser>
        <c:ser>
          <c:idx val="1"/>
          <c:order val="1"/>
          <c:tx>
            <c:v>Vocab Size 150</c:v>
          </c:tx>
          <c:spPr>
            <a:solidFill>
              <a:schemeClr val="accent2"/>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kNN!$H$8:$H$13</c:f>
              <c:numCache>
                <c:formatCode>0.00%</c:formatCode>
                <c:ptCount val="3"/>
                <c:pt idx="0">
                  <c:v>0.45700000000000002</c:v>
                </c:pt>
                <c:pt idx="1">
                  <c:v>0.51900000000000002</c:v>
                </c:pt>
                <c:pt idx="2">
                  <c:v>0.49099999999999999</c:v>
                </c:pt>
              </c:numCache>
              <c:extLst/>
            </c:numRef>
          </c:val>
          <c:extLst>
            <c:ext xmlns:c16="http://schemas.microsoft.com/office/drawing/2014/chart" uri="{C3380CC4-5D6E-409C-BE32-E72D297353CC}">
              <c16:uniqueId val="{00000001-A581-48E9-A33B-E153D94981C7}"/>
            </c:ext>
          </c:extLst>
        </c:ser>
        <c:ser>
          <c:idx val="2"/>
          <c:order val="2"/>
          <c:tx>
            <c:v>Vocab Size 250</c:v>
          </c:tx>
          <c:spPr>
            <a:solidFill>
              <a:schemeClr val="accent3"/>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kNN!$H$14:$H$19</c:f>
              <c:numCache>
                <c:formatCode>0.00%</c:formatCode>
                <c:ptCount val="3"/>
                <c:pt idx="0">
                  <c:v>0.47799999999999998</c:v>
                </c:pt>
                <c:pt idx="1">
                  <c:v>0.52</c:v>
                </c:pt>
                <c:pt idx="2">
                  <c:v>0.496</c:v>
                </c:pt>
              </c:numCache>
              <c:extLst/>
            </c:numRef>
          </c:val>
          <c:extLst>
            <c:ext xmlns:c16="http://schemas.microsoft.com/office/drawing/2014/chart" uri="{C3380CC4-5D6E-409C-BE32-E72D297353CC}">
              <c16:uniqueId val="{00000002-A581-48E9-A33B-E153D94981C7}"/>
            </c:ext>
          </c:extLst>
        </c:ser>
        <c:ser>
          <c:idx val="3"/>
          <c:order val="3"/>
          <c:tx>
            <c:v>Vocab Size 350</c:v>
          </c:tx>
          <c:spPr>
            <a:solidFill>
              <a:schemeClr val="accent4"/>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kNN!$H$20:$H$25</c:f>
              <c:numCache>
                <c:formatCode>0.00%</c:formatCode>
                <c:ptCount val="3"/>
                <c:pt idx="0">
                  <c:v>0.54300000000000004</c:v>
                </c:pt>
                <c:pt idx="1">
                  <c:v>0.52300000000000002</c:v>
                </c:pt>
                <c:pt idx="2">
                  <c:v>0.505</c:v>
                </c:pt>
              </c:numCache>
              <c:extLst/>
            </c:numRef>
          </c:val>
          <c:extLst>
            <c:ext xmlns:c16="http://schemas.microsoft.com/office/drawing/2014/chart" uri="{C3380CC4-5D6E-409C-BE32-E72D297353CC}">
              <c16:uniqueId val="{00000003-A581-48E9-A33B-E153D94981C7}"/>
            </c:ext>
          </c:extLst>
        </c:ser>
        <c:ser>
          <c:idx val="4"/>
          <c:order val="4"/>
          <c:tx>
            <c:v>Vocab Size 450</c:v>
          </c:tx>
          <c:spPr>
            <a:solidFill>
              <a:schemeClr val="accent5"/>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kNN!$H$26:$H$31</c:f>
              <c:numCache>
                <c:formatCode>0.00%</c:formatCode>
                <c:ptCount val="3"/>
                <c:pt idx="0">
                  <c:v>0.501</c:v>
                </c:pt>
                <c:pt idx="1">
                  <c:v>0.54300000000000004</c:v>
                </c:pt>
                <c:pt idx="2">
                  <c:v>0.52800000000000002</c:v>
                </c:pt>
              </c:numCache>
              <c:extLst/>
            </c:numRef>
          </c:val>
          <c:extLst>
            <c:ext xmlns:c16="http://schemas.microsoft.com/office/drawing/2014/chart" uri="{C3380CC4-5D6E-409C-BE32-E72D297353CC}">
              <c16:uniqueId val="{00000004-A581-48E9-A33B-E153D94981C7}"/>
            </c:ext>
          </c:extLst>
        </c:ser>
        <c:dLbls>
          <c:showLegendKey val="0"/>
          <c:showVal val="0"/>
          <c:showCatName val="0"/>
          <c:showSerName val="0"/>
          <c:showPercent val="0"/>
          <c:showBubbleSize val="0"/>
        </c:dLbls>
        <c:gapWidth val="182"/>
        <c:axId val="669877920"/>
        <c:axId val="669876608"/>
      </c:barChart>
      <c:catAx>
        <c:axId val="6698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9876608"/>
        <c:crosses val="autoZero"/>
        <c:auto val="1"/>
        <c:lblAlgn val="ctr"/>
        <c:lblOffset val="100"/>
        <c:noMultiLvlLbl val="0"/>
      </c:catAx>
      <c:valAx>
        <c:axId val="669876608"/>
        <c:scaling>
          <c:orientation val="minMax"/>
          <c:max val="0.55000000000000004"/>
          <c:min val="0.34000000000000008"/>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98779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2000" dirty="0"/>
              <a:t>k = 15</a:t>
            </a:r>
          </a:p>
        </c:rich>
      </c:tx>
      <c:layout>
        <c:manualLayout>
          <c:xMode val="edge"/>
          <c:yMode val="edge"/>
          <c:x val="5.5230087045305278E-2"/>
          <c:y val="1.334473414951618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Vocab Size 50</c:v>
          </c:tx>
          <c:spPr>
            <a:solidFill>
              <a:schemeClr val="accent1"/>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kNN!$H$33:$H$38</c:f>
              <c:numCache>
                <c:formatCode>0.00%</c:formatCode>
                <c:ptCount val="3"/>
                <c:pt idx="0">
                  <c:v>0.433</c:v>
                </c:pt>
                <c:pt idx="1">
                  <c:v>0.48699999999999999</c:v>
                </c:pt>
                <c:pt idx="2">
                  <c:v>0.44900000000000001</c:v>
                </c:pt>
              </c:numCache>
              <c:extLst/>
            </c:numRef>
          </c:val>
          <c:extLst>
            <c:ext xmlns:c16="http://schemas.microsoft.com/office/drawing/2014/chart" uri="{C3380CC4-5D6E-409C-BE32-E72D297353CC}">
              <c16:uniqueId val="{00000000-20C1-4842-90A1-29ABF5DC0ABF}"/>
            </c:ext>
          </c:extLst>
        </c:ser>
        <c:ser>
          <c:idx val="1"/>
          <c:order val="1"/>
          <c:tx>
            <c:v>Vocab Size 150</c:v>
          </c:tx>
          <c:spPr>
            <a:solidFill>
              <a:schemeClr val="accent2"/>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kNN!$H$39:$H$44</c:f>
              <c:numCache>
                <c:formatCode>0.00%</c:formatCode>
                <c:ptCount val="3"/>
                <c:pt idx="0">
                  <c:v>0.46300000000000002</c:v>
                </c:pt>
                <c:pt idx="1">
                  <c:v>0.52100000000000002</c:v>
                </c:pt>
                <c:pt idx="2">
                  <c:v>0.503</c:v>
                </c:pt>
              </c:numCache>
              <c:extLst/>
            </c:numRef>
          </c:val>
          <c:extLst>
            <c:ext xmlns:c16="http://schemas.microsoft.com/office/drawing/2014/chart" uri="{C3380CC4-5D6E-409C-BE32-E72D297353CC}">
              <c16:uniqueId val="{00000001-20C1-4842-90A1-29ABF5DC0ABF}"/>
            </c:ext>
          </c:extLst>
        </c:ser>
        <c:ser>
          <c:idx val="2"/>
          <c:order val="2"/>
          <c:tx>
            <c:v>Vocab Size 250</c:v>
          </c:tx>
          <c:spPr>
            <a:solidFill>
              <a:schemeClr val="accent3"/>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kNN!$H$45:$H$50</c:f>
              <c:numCache>
                <c:formatCode>0.00%</c:formatCode>
                <c:ptCount val="3"/>
                <c:pt idx="0">
                  <c:v>0.46899999999999997</c:v>
                </c:pt>
                <c:pt idx="1">
                  <c:v>0.52100000000000002</c:v>
                </c:pt>
                <c:pt idx="2">
                  <c:v>0.495</c:v>
                </c:pt>
              </c:numCache>
              <c:extLst/>
            </c:numRef>
          </c:val>
          <c:extLst>
            <c:ext xmlns:c16="http://schemas.microsoft.com/office/drawing/2014/chart" uri="{C3380CC4-5D6E-409C-BE32-E72D297353CC}">
              <c16:uniqueId val="{00000002-20C1-4842-90A1-29ABF5DC0ABF}"/>
            </c:ext>
          </c:extLst>
        </c:ser>
        <c:ser>
          <c:idx val="3"/>
          <c:order val="3"/>
          <c:tx>
            <c:v>Vocab Size 350</c:v>
          </c:tx>
          <c:spPr>
            <a:solidFill>
              <a:schemeClr val="accent4"/>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kNN!$H$51:$H$56</c:f>
              <c:numCache>
                <c:formatCode>0.00%</c:formatCode>
                <c:ptCount val="3"/>
                <c:pt idx="0">
                  <c:v>0.53800000000000003</c:v>
                </c:pt>
                <c:pt idx="1">
                  <c:v>0.52300000000000002</c:v>
                </c:pt>
                <c:pt idx="2">
                  <c:v>0.50700000000000001</c:v>
                </c:pt>
              </c:numCache>
              <c:extLst/>
            </c:numRef>
          </c:val>
          <c:extLst>
            <c:ext xmlns:c16="http://schemas.microsoft.com/office/drawing/2014/chart" uri="{C3380CC4-5D6E-409C-BE32-E72D297353CC}">
              <c16:uniqueId val="{00000003-20C1-4842-90A1-29ABF5DC0ABF}"/>
            </c:ext>
          </c:extLst>
        </c:ser>
        <c:ser>
          <c:idx val="4"/>
          <c:order val="4"/>
          <c:tx>
            <c:v>Vocab Size 450</c:v>
          </c:tx>
          <c:spPr>
            <a:solidFill>
              <a:schemeClr val="accent5"/>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kNN!$H$57:$H$62</c:f>
              <c:numCache>
                <c:formatCode>0.00%</c:formatCode>
                <c:ptCount val="3"/>
                <c:pt idx="0">
                  <c:v>0.503</c:v>
                </c:pt>
                <c:pt idx="1">
                  <c:v>0.53800000000000003</c:v>
                </c:pt>
                <c:pt idx="2">
                  <c:v>0.52200000000000002</c:v>
                </c:pt>
              </c:numCache>
              <c:extLst/>
            </c:numRef>
          </c:val>
          <c:extLst>
            <c:ext xmlns:c16="http://schemas.microsoft.com/office/drawing/2014/chart" uri="{C3380CC4-5D6E-409C-BE32-E72D297353CC}">
              <c16:uniqueId val="{00000004-20C1-4842-90A1-29ABF5DC0ABF}"/>
            </c:ext>
          </c:extLst>
        </c:ser>
        <c:dLbls>
          <c:showLegendKey val="0"/>
          <c:showVal val="0"/>
          <c:showCatName val="0"/>
          <c:showSerName val="0"/>
          <c:showPercent val="0"/>
          <c:showBubbleSize val="0"/>
        </c:dLbls>
        <c:gapWidth val="150"/>
        <c:axId val="669877920"/>
        <c:axId val="669876608"/>
      </c:barChart>
      <c:catAx>
        <c:axId val="6698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9876608"/>
        <c:crosses val="autoZero"/>
        <c:auto val="1"/>
        <c:lblAlgn val="ctr"/>
        <c:lblOffset val="100"/>
        <c:noMultiLvlLbl val="0"/>
      </c:catAx>
      <c:valAx>
        <c:axId val="669876608"/>
        <c:scaling>
          <c:orientation val="minMax"/>
          <c:max val="0.54"/>
          <c:min val="0.34000000000000008"/>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9877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2000" dirty="0"/>
              <a:t>k = 19</a:t>
            </a:r>
          </a:p>
        </c:rich>
      </c:tx>
      <c:layout>
        <c:manualLayout>
          <c:xMode val="edge"/>
          <c:yMode val="edge"/>
          <c:x val="0.82984493980932372"/>
          <c:y val="2.093934679130616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Vocab Size 50</c:v>
          </c:tx>
          <c:spPr>
            <a:solidFill>
              <a:schemeClr val="accent1"/>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kNN!$H$64:$H$69</c:f>
              <c:numCache>
                <c:formatCode>0.00%</c:formatCode>
                <c:ptCount val="3"/>
                <c:pt idx="0">
                  <c:v>0.443</c:v>
                </c:pt>
                <c:pt idx="1">
                  <c:v>0.48299999999999998</c:v>
                </c:pt>
                <c:pt idx="2">
                  <c:v>0.45500000000000002</c:v>
                </c:pt>
              </c:numCache>
              <c:extLst/>
            </c:numRef>
          </c:val>
          <c:extLst>
            <c:ext xmlns:c16="http://schemas.microsoft.com/office/drawing/2014/chart" uri="{C3380CC4-5D6E-409C-BE32-E72D297353CC}">
              <c16:uniqueId val="{00000000-3537-46D2-AAD8-70E6CF0CE5FD}"/>
            </c:ext>
          </c:extLst>
        </c:ser>
        <c:ser>
          <c:idx val="1"/>
          <c:order val="1"/>
          <c:tx>
            <c:v>Vocab Size 150</c:v>
          </c:tx>
          <c:spPr>
            <a:solidFill>
              <a:schemeClr val="accent2"/>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kNN!$H$70:$H$75</c:f>
              <c:numCache>
                <c:formatCode>0.00%</c:formatCode>
                <c:ptCount val="3"/>
                <c:pt idx="0">
                  <c:v>0.47</c:v>
                </c:pt>
                <c:pt idx="1">
                  <c:v>0.52500000000000002</c:v>
                </c:pt>
                <c:pt idx="2">
                  <c:v>0.503</c:v>
                </c:pt>
              </c:numCache>
              <c:extLst/>
            </c:numRef>
          </c:val>
          <c:extLst>
            <c:ext xmlns:c16="http://schemas.microsoft.com/office/drawing/2014/chart" uri="{C3380CC4-5D6E-409C-BE32-E72D297353CC}">
              <c16:uniqueId val="{00000001-3537-46D2-AAD8-70E6CF0CE5FD}"/>
            </c:ext>
          </c:extLst>
        </c:ser>
        <c:ser>
          <c:idx val="2"/>
          <c:order val="2"/>
          <c:tx>
            <c:v>Vocab Size 250</c:v>
          </c:tx>
          <c:spPr>
            <a:solidFill>
              <a:schemeClr val="accent3"/>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kNN!$H$76:$H$81</c:f>
              <c:numCache>
                <c:formatCode>0.00%</c:formatCode>
                <c:ptCount val="3"/>
                <c:pt idx="0">
                  <c:v>0.48299999999999998</c:v>
                </c:pt>
                <c:pt idx="1">
                  <c:v>0.51800000000000002</c:v>
                </c:pt>
                <c:pt idx="2">
                  <c:v>0.5</c:v>
                </c:pt>
              </c:numCache>
              <c:extLst/>
            </c:numRef>
          </c:val>
          <c:extLst>
            <c:ext xmlns:c16="http://schemas.microsoft.com/office/drawing/2014/chart" uri="{C3380CC4-5D6E-409C-BE32-E72D297353CC}">
              <c16:uniqueId val="{00000002-3537-46D2-AAD8-70E6CF0CE5FD}"/>
            </c:ext>
          </c:extLst>
        </c:ser>
        <c:ser>
          <c:idx val="3"/>
          <c:order val="3"/>
          <c:tx>
            <c:v>Vocab Size 350</c:v>
          </c:tx>
          <c:spPr>
            <a:solidFill>
              <a:schemeClr val="accent4"/>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kNN!$H$82:$H$87</c:f>
              <c:numCache>
                <c:formatCode>0.00%</c:formatCode>
                <c:ptCount val="3"/>
                <c:pt idx="0">
                  <c:v>0.52800000000000002</c:v>
                </c:pt>
                <c:pt idx="1">
                  <c:v>0.51900000000000002</c:v>
                </c:pt>
                <c:pt idx="2">
                  <c:v>0.497</c:v>
                </c:pt>
              </c:numCache>
              <c:extLst/>
            </c:numRef>
          </c:val>
          <c:extLst>
            <c:ext xmlns:c16="http://schemas.microsoft.com/office/drawing/2014/chart" uri="{C3380CC4-5D6E-409C-BE32-E72D297353CC}">
              <c16:uniqueId val="{00000003-3537-46D2-AAD8-70E6CF0CE5FD}"/>
            </c:ext>
          </c:extLst>
        </c:ser>
        <c:ser>
          <c:idx val="4"/>
          <c:order val="4"/>
          <c:tx>
            <c:v>Vocab Size 450</c:v>
          </c:tx>
          <c:spPr>
            <a:solidFill>
              <a:schemeClr val="accent5"/>
            </a:solidFill>
            <a:ln>
              <a:noFill/>
            </a:ln>
            <a:effectLst/>
          </c:spPr>
          <c:invertIfNegative val="0"/>
          <c:cat>
            <c:strRef>
              <c:f>kNN!$B$2:$B$7</c:f>
              <c:strCache>
                <c:ptCount val="3"/>
                <c:pt idx="0">
                  <c:v>Bag of Sifts Grayscale</c:v>
                </c:pt>
                <c:pt idx="1">
                  <c:v>Bag of Sifts HSV</c:v>
                </c:pt>
                <c:pt idx="2">
                  <c:v>Bag of Sifts Transformed</c:v>
                </c:pt>
              </c:strCache>
              <c:extLst/>
            </c:strRef>
          </c:cat>
          <c:val>
            <c:numRef>
              <c:f>kNN!$H$88:$H$93</c:f>
              <c:numCache>
                <c:formatCode>0.00%</c:formatCode>
                <c:ptCount val="3"/>
                <c:pt idx="0">
                  <c:v>0.497</c:v>
                </c:pt>
                <c:pt idx="1">
                  <c:v>0.52800000000000002</c:v>
                </c:pt>
                <c:pt idx="2">
                  <c:v>0.52300000000000002</c:v>
                </c:pt>
              </c:numCache>
              <c:extLst/>
            </c:numRef>
          </c:val>
          <c:extLst>
            <c:ext xmlns:c16="http://schemas.microsoft.com/office/drawing/2014/chart" uri="{C3380CC4-5D6E-409C-BE32-E72D297353CC}">
              <c16:uniqueId val="{00000004-3537-46D2-AAD8-70E6CF0CE5FD}"/>
            </c:ext>
          </c:extLst>
        </c:ser>
        <c:dLbls>
          <c:showLegendKey val="0"/>
          <c:showVal val="0"/>
          <c:showCatName val="0"/>
          <c:showSerName val="0"/>
          <c:showPercent val="0"/>
          <c:showBubbleSize val="0"/>
        </c:dLbls>
        <c:gapWidth val="150"/>
        <c:axId val="669877920"/>
        <c:axId val="669876608"/>
      </c:barChart>
      <c:catAx>
        <c:axId val="6698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9876608"/>
        <c:crosses val="autoZero"/>
        <c:auto val="1"/>
        <c:lblAlgn val="ctr"/>
        <c:lblOffset val="100"/>
        <c:noMultiLvlLbl val="0"/>
      </c:catAx>
      <c:valAx>
        <c:axId val="669876608"/>
        <c:scaling>
          <c:orientation val="minMax"/>
          <c:min val="0.34000000000000008"/>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9877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'Number of Levels'!$D$2</c:f>
              <c:strCache>
                <c:ptCount val="1"/>
                <c:pt idx="0">
                  <c:v>Grey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numRef>
              <c:f>'Number of Levels'!$B$3:$B$7</c:f>
              <c:numCache>
                <c:formatCode>General</c:formatCode>
                <c:ptCount val="5"/>
                <c:pt idx="0">
                  <c:v>1</c:v>
                </c:pt>
                <c:pt idx="1">
                  <c:v>2</c:v>
                </c:pt>
                <c:pt idx="2">
                  <c:v>3</c:v>
                </c:pt>
                <c:pt idx="3">
                  <c:v>4</c:v>
                </c:pt>
                <c:pt idx="4">
                  <c:v>5</c:v>
                </c:pt>
              </c:numCache>
            </c:numRef>
          </c:cat>
          <c:val>
            <c:numRef>
              <c:f>'Number of Levels'!$D$3:$D$7</c:f>
              <c:numCache>
                <c:formatCode>General</c:formatCode>
                <c:ptCount val="5"/>
                <c:pt idx="0">
                  <c:v>0.51200000000000001</c:v>
                </c:pt>
                <c:pt idx="1">
                  <c:v>0.61499999999999999</c:v>
                </c:pt>
                <c:pt idx="2">
                  <c:v>0.61599999999999999</c:v>
                </c:pt>
                <c:pt idx="3">
                  <c:v>0.55900000000000005</c:v>
                </c:pt>
                <c:pt idx="4">
                  <c:v>0.47899999999999998</c:v>
                </c:pt>
              </c:numCache>
            </c:numRef>
          </c:val>
          <c:extLst>
            <c:ext xmlns:c16="http://schemas.microsoft.com/office/drawing/2014/chart" uri="{C3380CC4-5D6E-409C-BE32-E72D297353CC}">
              <c16:uniqueId val="{00000000-0EA1-0F4F-9E1A-175A2894118F}"/>
            </c:ext>
          </c:extLst>
        </c:ser>
        <c:dLbls>
          <c:showLegendKey val="0"/>
          <c:showVal val="0"/>
          <c:showCatName val="0"/>
          <c:showSerName val="0"/>
          <c:showPercent val="0"/>
          <c:showBubbleSize val="0"/>
        </c:dLbls>
        <c:gapWidth val="100"/>
        <c:overlap val="-24"/>
        <c:axId val="2070065791"/>
        <c:axId val="2034968607"/>
      </c:barChart>
      <c:catAx>
        <c:axId val="2070065791"/>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2"/>
                    </a:solidFill>
                    <a:latin typeface="Brandon Text" panose="020B0303020203060203" pitchFamily="34" charset="77"/>
                    <a:ea typeface="+mn-ea"/>
                    <a:cs typeface="+mn-cs"/>
                  </a:defRPr>
                </a:pPr>
                <a:r>
                  <a:rPr lang="en-US"/>
                  <a:t>Levels</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Brandon Text" panose="020B0303020203060203" pitchFamily="34" charset="77"/>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2"/>
                </a:solidFill>
                <a:latin typeface="Brandon Text" panose="020B0303020203060203" pitchFamily="34" charset="77"/>
                <a:ea typeface="+mn-ea"/>
                <a:cs typeface="+mn-cs"/>
              </a:defRPr>
            </a:pPr>
            <a:endParaRPr lang="en-US"/>
          </a:p>
        </c:txPr>
        <c:crossAx val="2034968607"/>
        <c:crosses val="autoZero"/>
        <c:auto val="1"/>
        <c:lblAlgn val="ctr"/>
        <c:lblOffset val="100"/>
        <c:noMultiLvlLbl val="0"/>
      </c:catAx>
      <c:valAx>
        <c:axId val="2034968607"/>
        <c:scaling>
          <c:orientation val="minMax"/>
          <c:min val="0.35000000000000003"/>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2"/>
                    </a:solidFill>
                    <a:latin typeface="Brandon Text" panose="020B0303020203060203" pitchFamily="34" charset="77"/>
                    <a:ea typeface="+mn-ea"/>
                    <a:cs typeface="+mn-cs"/>
                  </a:defRPr>
                </a:pPr>
                <a:r>
                  <a:rPr lang="en-US"/>
                  <a:t>Accuracy</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2"/>
                  </a:solidFill>
                  <a:latin typeface="Brandon Text" panose="020B0303020203060203" pitchFamily="34" charset="77"/>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2"/>
                </a:solidFill>
                <a:latin typeface="Brandon Text" panose="020B0303020203060203" pitchFamily="34" charset="77"/>
                <a:ea typeface="+mn-ea"/>
                <a:cs typeface="+mn-cs"/>
              </a:defRPr>
            </a:pPr>
            <a:endParaRPr lang="en-US"/>
          </a:p>
        </c:txPr>
        <c:crossAx val="20700657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i="0">
          <a:latin typeface="Brandon Text" panose="020B0303020203060203" pitchFamily="34" charset="77"/>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'Vocab Size Colour method'!$C$3</c:f>
              <c:strCache>
                <c:ptCount val="1"/>
                <c:pt idx="0">
                  <c:v>Grey</c:v>
                </c:pt>
              </c:strCache>
            </c:strRef>
          </c:tx>
          <c:spPr>
            <a:ln w="19050" cap="rnd">
              <a:solidFill>
                <a:schemeClr val="tx1">
                  <a:lumMod val="65000"/>
                </a:schemeClr>
              </a:solidFill>
              <a:prstDash val="dash"/>
              <a:round/>
            </a:ln>
            <a:effectLst/>
          </c:spPr>
          <c:marker>
            <c:symbol val="circle"/>
            <c:size val="5"/>
            <c:spPr>
              <a:solidFill>
                <a:schemeClr val="accent1"/>
              </a:solidFill>
              <a:ln w="9525">
                <a:solidFill>
                  <a:schemeClr val="accent1"/>
                </a:solidFill>
              </a:ln>
              <a:effectLst/>
            </c:spPr>
          </c:marker>
          <c:xVal>
            <c:numRef>
              <c:f>'Vocab Size Colour method'!$B$4:$B$13</c:f>
              <c:numCache>
                <c:formatCode>General</c:formatCode>
                <c:ptCount val="10"/>
                <c:pt idx="0">
                  <c:v>10</c:v>
                </c:pt>
                <c:pt idx="1">
                  <c:v>25</c:v>
                </c:pt>
                <c:pt idx="2">
                  <c:v>50</c:v>
                </c:pt>
                <c:pt idx="3">
                  <c:v>100</c:v>
                </c:pt>
                <c:pt idx="4">
                  <c:v>150</c:v>
                </c:pt>
                <c:pt idx="5">
                  <c:v>200</c:v>
                </c:pt>
                <c:pt idx="6">
                  <c:v>250</c:v>
                </c:pt>
                <c:pt idx="7">
                  <c:v>300</c:v>
                </c:pt>
                <c:pt idx="8">
                  <c:v>350</c:v>
                </c:pt>
                <c:pt idx="9">
                  <c:v>400</c:v>
                </c:pt>
              </c:numCache>
            </c:numRef>
          </c:xVal>
          <c:yVal>
            <c:numRef>
              <c:f>'Vocab Size Colour method'!$C$4:$C$13</c:f>
              <c:numCache>
                <c:formatCode>General</c:formatCode>
                <c:ptCount val="10"/>
                <c:pt idx="0">
                  <c:v>0.375</c:v>
                </c:pt>
                <c:pt idx="1">
                  <c:v>0.43099999999999999</c:v>
                </c:pt>
                <c:pt idx="2">
                  <c:v>0.47299999999999998</c:v>
                </c:pt>
                <c:pt idx="3">
                  <c:v>0.50800000000000001</c:v>
                </c:pt>
                <c:pt idx="4">
                  <c:v>0.53800000000000003</c:v>
                </c:pt>
                <c:pt idx="5">
                  <c:v>0.59499999999999997</c:v>
                </c:pt>
                <c:pt idx="6">
                  <c:v>0.61299999999999999</c:v>
                </c:pt>
                <c:pt idx="7">
                  <c:v>0.628</c:v>
                </c:pt>
                <c:pt idx="8">
                  <c:v>0.63200000000000001</c:v>
                </c:pt>
                <c:pt idx="9">
                  <c:v>0.629</c:v>
                </c:pt>
              </c:numCache>
            </c:numRef>
          </c:yVal>
          <c:smooth val="1"/>
          <c:extLst>
            <c:ext xmlns:c16="http://schemas.microsoft.com/office/drawing/2014/chart" uri="{C3380CC4-5D6E-409C-BE32-E72D297353CC}">
              <c16:uniqueId val="{00000000-054B-D44C-BB55-AFFAF4B9EEA2}"/>
            </c:ext>
          </c:extLst>
        </c:ser>
        <c:ser>
          <c:idx val="1"/>
          <c:order val="1"/>
          <c:tx>
            <c:strRef>
              <c:f>'Vocab Size Colour method'!$D$3</c:f>
              <c:strCache>
                <c:ptCount val="1"/>
                <c:pt idx="0">
                  <c:v>Transformed RGB</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'Vocab Size Colour method'!$B$4:$B$13</c:f>
              <c:numCache>
                <c:formatCode>General</c:formatCode>
                <c:ptCount val="10"/>
                <c:pt idx="0">
                  <c:v>10</c:v>
                </c:pt>
                <c:pt idx="1">
                  <c:v>25</c:v>
                </c:pt>
                <c:pt idx="2">
                  <c:v>50</c:v>
                </c:pt>
                <c:pt idx="3">
                  <c:v>100</c:v>
                </c:pt>
                <c:pt idx="4">
                  <c:v>150</c:v>
                </c:pt>
                <c:pt idx="5">
                  <c:v>200</c:v>
                </c:pt>
                <c:pt idx="6">
                  <c:v>250</c:v>
                </c:pt>
                <c:pt idx="7">
                  <c:v>300</c:v>
                </c:pt>
                <c:pt idx="8">
                  <c:v>350</c:v>
                </c:pt>
                <c:pt idx="9">
                  <c:v>400</c:v>
                </c:pt>
              </c:numCache>
            </c:numRef>
          </c:xVal>
          <c:yVal>
            <c:numRef>
              <c:f>'Vocab Size Colour method'!$D$4:$D$13</c:f>
              <c:numCache>
                <c:formatCode>General</c:formatCode>
                <c:ptCount val="10"/>
                <c:pt idx="0">
                  <c:v>0.40500000000000003</c:v>
                </c:pt>
                <c:pt idx="1">
                  <c:v>0.441</c:v>
                </c:pt>
                <c:pt idx="2">
                  <c:v>0.56100000000000005</c:v>
                </c:pt>
                <c:pt idx="3">
                  <c:v>0.60499999999999998</c:v>
                </c:pt>
                <c:pt idx="4">
                  <c:v>0.60899999999999999</c:v>
                </c:pt>
                <c:pt idx="5">
                  <c:v>0.627</c:v>
                </c:pt>
                <c:pt idx="6">
                  <c:v>0.63900000000000001</c:v>
                </c:pt>
                <c:pt idx="7">
                  <c:v>0.627</c:v>
                </c:pt>
                <c:pt idx="8">
                  <c:v>0.63300000000000001</c:v>
                </c:pt>
                <c:pt idx="9">
                  <c:v>0.64900000000000002</c:v>
                </c:pt>
              </c:numCache>
            </c:numRef>
          </c:yVal>
          <c:smooth val="1"/>
          <c:extLst>
            <c:ext xmlns:c16="http://schemas.microsoft.com/office/drawing/2014/chart" uri="{C3380CC4-5D6E-409C-BE32-E72D297353CC}">
              <c16:uniqueId val="{00000001-054B-D44C-BB55-AFFAF4B9EEA2}"/>
            </c:ext>
          </c:extLst>
        </c:ser>
        <c:ser>
          <c:idx val="2"/>
          <c:order val="2"/>
          <c:tx>
            <c:strRef>
              <c:f>'Vocab Size Colour method'!$E$3</c:f>
              <c:strCache>
                <c:ptCount val="1"/>
                <c:pt idx="0">
                  <c:v>HSV-SIFT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'Vocab Size Colour method'!$B$4:$B$13</c:f>
              <c:numCache>
                <c:formatCode>General</c:formatCode>
                <c:ptCount val="10"/>
                <c:pt idx="0">
                  <c:v>10</c:v>
                </c:pt>
                <c:pt idx="1">
                  <c:v>25</c:v>
                </c:pt>
                <c:pt idx="2">
                  <c:v>50</c:v>
                </c:pt>
                <c:pt idx="3">
                  <c:v>100</c:v>
                </c:pt>
                <c:pt idx="4">
                  <c:v>150</c:v>
                </c:pt>
                <c:pt idx="5">
                  <c:v>200</c:v>
                </c:pt>
                <c:pt idx="6">
                  <c:v>250</c:v>
                </c:pt>
                <c:pt idx="7">
                  <c:v>300</c:v>
                </c:pt>
                <c:pt idx="8">
                  <c:v>350</c:v>
                </c:pt>
                <c:pt idx="9">
                  <c:v>400</c:v>
                </c:pt>
              </c:numCache>
            </c:numRef>
          </c:xVal>
          <c:yVal>
            <c:numRef>
              <c:f>'Vocab Size Colour method'!$E$4:$E$13</c:f>
              <c:numCache>
                <c:formatCode>General</c:formatCode>
                <c:ptCount val="10"/>
                <c:pt idx="0">
                  <c:v>0.40500000000000003</c:v>
                </c:pt>
                <c:pt idx="1">
                  <c:v>0.44800000000000001</c:v>
                </c:pt>
                <c:pt idx="2">
                  <c:v>0.436</c:v>
                </c:pt>
                <c:pt idx="3">
                  <c:v>0.57499999999999996</c:v>
                </c:pt>
                <c:pt idx="4">
                  <c:v>0.58599999999999997</c:v>
                </c:pt>
                <c:pt idx="5">
                  <c:v>0.61199999999999999</c:v>
                </c:pt>
                <c:pt idx="6">
                  <c:v>0.61199999999999999</c:v>
                </c:pt>
                <c:pt idx="7">
                  <c:v>0.621</c:v>
                </c:pt>
                <c:pt idx="8">
                  <c:v>0.628</c:v>
                </c:pt>
                <c:pt idx="9">
                  <c:v>0.63</c:v>
                </c:pt>
              </c:numCache>
            </c:numRef>
          </c:yVal>
          <c:smooth val="1"/>
          <c:extLst>
            <c:ext xmlns:c16="http://schemas.microsoft.com/office/drawing/2014/chart" uri="{C3380CC4-5D6E-409C-BE32-E72D297353CC}">
              <c16:uniqueId val="{00000002-054B-D44C-BB55-AFFAF4B9EEA2}"/>
            </c:ext>
          </c:extLst>
        </c:ser>
        <c:ser>
          <c:idx val="3"/>
          <c:order val="3"/>
          <c:tx>
            <c:strRef>
              <c:f>'Vocab Size Colour method'!$F$3</c:f>
              <c:strCache>
                <c:ptCount val="1"/>
                <c:pt idx="0">
                  <c:v>Opponent</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'Vocab Size Colour method'!$B$4:$B$13</c:f>
              <c:numCache>
                <c:formatCode>General</c:formatCode>
                <c:ptCount val="10"/>
                <c:pt idx="0">
                  <c:v>10</c:v>
                </c:pt>
                <c:pt idx="1">
                  <c:v>25</c:v>
                </c:pt>
                <c:pt idx="2">
                  <c:v>50</c:v>
                </c:pt>
                <c:pt idx="3">
                  <c:v>100</c:v>
                </c:pt>
                <c:pt idx="4">
                  <c:v>150</c:v>
                </c:pt>
                <c:pt idx="5">
                  <c:v>200</c:v>
                </c:pt>
                <c:pt idx="6">
                  <c:v>250</c:v>
                </c:pt>
                <c:pt idx="7">
                  <c:v>300</c:v>
                </c:pt>
                <c:pt idx="8">
                  <c:v>350</c:v>
                </c:pt>
                <c:pt idx="9">
                  <c:v>400</c:v>
                </c:pt>
              </c:numCache>
            </c:numRef>
          </c:xVal>
          <c:yVal>
            <c:numRef>
              <c:f>'Vocab Size Colour method'!$F$4:$F$13</c:f>
              <c:numCache>
                <c:formatCode>General</c:formatCode>
                <c:ptCount val="10"/>
                <c:pt idx="0">
                  <c:v>0.377</c:v>
                </c:pt>
                <c:pt idx="1">
                  <c:v>0.47099999999999997</c:v>
                </c:pt>
                <c:pt idx="2">
                  <c:v>0.54400000000000004</c:v>
                </c:pt>
                <c:pt idx="3">
                  <c:v>0.59499999999999997</c:v>
                </c:pt>
                <c:pt idx="4">
                  <c:v>0.59699999999999998</c:v>
                </c:pt>
                <c:pt idx="5">
                  <c:v>0.60099999999999998</c:v>
                </c:pt>
                <c:pt idx="6">
                  <c:v>0.60899999999999999</c:v>
                </c:pt>
                <c:pt idx="7">
                  <c:v>0.61399999999999999</c:v>
                </c:pt>
                <c:pt idx="8">
                  <c:v>0.61599999999999999</c:v>
                </c:pt>
                <c:pt idx="9">
                  <c:v>0.62</c:v>
                </c:pt>
              </c:numCache>
            </c:numRef>
          </c:yVal>
          <c:smooth val="1"/>
          <c:extLst>
            <c:ext xmlns:c16="http://schemas.microsoft.com/office/drawing/2014/chart" uri="{C3380CC4-5D6E-409C-BE32-E72D297353CC}">
              <c16:uniqueId val="{00000003-054B-D44C-BB55-AFFAF4B9EEA2}"/>
            </c:ext>
          </c:extLst>
        </c:ser>
        <c:ser>
          <c:idx val="4"/>
          <c:order val="4"/>
          <c:tx>
            <c:strRef>
              <c:f>'Vocab Size Colour method'!$G$3</c:f>
              <c:strCache>
                <c:ptCount val="1"/>
                <c:pt idx="0">
                  <c:v>w-SIFT</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'Vocab Size Colour method'!$B$4:$B$13</c:f>
              <c:numCache>
                <c:formatCode>General</c:formatCode>
                <c:ptCount val="10"/>
                <c:pt idx="0">
                  <c:v>10</c:v>
                </c:pt>
                <c:pt idx="1">
                  <c:v>25</c:v>
                </c:pt>
                <c:pt idx="2">
                  <c:v>50</c:v>
                </c:pt>
                <c:pt idx="3">
                  <c:v>100</c:v>
                </c:pt>
                <c:pt idx="4">
                  <c:v>150</c:v>
                </c:pt>
                <c:pt idx="5">
                  <c:v>200</c:v>
                </c:pt>
                <c:pt idx="6">
                  <c:v>250</c:v>
                </c:pt>
                <c:pt idx="7">
                  <c:v>300</c:v>
                </c:pt>
                <c:pt idx="8">
                  <c:v>350</c:v>
                </c:pt>
                <c:pt idx="9">
                  <c:v>400</c:v>
                </c:pt>
              </c:numCache>
            </c:numRef>
          </c:xVal>
          <c:yVal>
            <c:numRef>
              <c:f>'Vocab Size Colour method'!$G$4:$G$13</c:f>
              <c:numCache>
                <c:formatCode>General</c:formatCode>
                <c:ptCount val="10"/>
                <c:pt idx="0">
                  <c:v>0.375</c:v>
                </c:pt>
                <c:pt idx="1">
                  <c:v>0.46100000000000002</c:v>
                </c:pt>
                <c:pt idx="2">
                  <c:v>0.47399999999999998</c:v>
                </c:pt>
                <c:pt idx="3">
                  <c:v>0.56299999999999994</c:v>
                </c:pt>
                <c:pt idx="4">
                  <c:v>0.57499999999999996</c:v>
                </c:pt>
                <c:pt idx="5">
                  <c:v>0.59899999999999998</c:v>
                </c:pt>
                <c:pt idx="6">
                  <c:v>0.59499999999999997</c:v>
                </c:pt>
                <c:pt idx="7">
                  <c:v>0.61</c:v>
                </c:pt>
              </c:numCache>
            </c:numRef>
          </c:yVal>
          <c:smooth val="1"/>
          <c:extLst>
            <c:ext xmlns:c16="http://schemas.microsoft.com/office/drawing/2014/chart" uri="{C3380CC4-5D6E-409C-BE32-E72D297353CC}">
              <c16:uniqueId val="{00000004-054B-D44C-BB55-AFFAF4B9EEA2}"/>
            </c:ext>
          </c:extLst>
        </c:ser>
        <c:ser>
          <c:idx val="5"/>
          <c:order val="5"/>
          <c:tx>
            <c:strRef>
              <c:f>'Vocab Size Colour method'!$H$3</c:f>
              <c:strCache>
                <c:ptCount val="1"/>
                <c:pt idx="0">
                  <c:v>rg-SIFT</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'Vocab Size Colour method'!$B$4:$B$13</c:f>
              <c:numCache>
                <c:formatCode>General</c:formatCode>
                <c:ptCount val="10"/>
                <c:pt idx="0">
                  <c:v>10</c:v>
                </c:pt>
                <c:pt idx="1">
                  <c:v>25</c:v>
                </c:pt>
                <c:pt idx="2">
                  <c:v>50</c:v>
                </c:pt>
                <c:pt idx="3">
                  <c:v>100</c:v>
                </c:pt>
                <c:pt idx="4">
                  <c:v>150</c:v>
                </c:pt>
                <c:pt idx="5">
                  <c:v>200</c:v>
                </c:pt>
                <c:pt idx="6">
                  <c:v>250</c:v>
                </c:pt>
                <c:pt idx="7">
                  <c:v>300</c:v>
                </c:pt>
                <c:pt idx="8">
                  <c:v>350</c:v>
                </c:pt>
                <c:pt idx="9">
                  <c:v>400</c:v>
                </c:pt>
              </c:numCache>
            </c:numRef>
          </c:xVal>
          <c:yVal>
            <c:numRef>
              <c:f>'Vocab Size Colour method'!$H$4:$H$13</c:f>
              <c:numCache>
                <c:formatCode>General</c:formatCode>
                <c:ptCount val="10"/>
                <c:pt idx="0">
                  <c:v>0.36299999999999999</c:v>
                </c:pt>
                <c:pt idx="1">
                  <c:v>0.39900000000000002</c:v>
                </c:pt>
                <c:pt idx="2">
                  <c:v>0.44500000000000001</c:v>
                </c:pt>
                <c:pt idx="3">
                  <c:v>0.52700000000000002</c:v>
                </c:pt>
                <c:pt idx="4">
                  <c:v>0.54800000000000004</c:v>
                </c:pt>
                <c:pt idx="5">
                  <c:v>0.55800000000000005</c:v>
                </c:pt>
                <c:pt idx="6">
                  <c:v>0.56499999999999995</c:v>
                </c:pt>
                <c:pt idx="7">
                  <c:v>0.58599999999999997</c:v>
                </c:pt>
              </c:numCache>
            </c:numRef>
          </c:yVal>
          <c:smooth val="1"/>
          <c:extLst>
            <c:ext xmlns:c16="http://schemas.microsoft.com/office/drawing/2014/chart" uri="{C3380CC4-5D6E-409C-BE32-E72D297353CC}">
              <c16:uniqueId val="{00000005-054B-D44C-BB55-AFFAF4B9EEA2}"/>
            </c:ext>
          </c:extLst>
        </c:ser>
        <c:dLbls>
          <c:showLegendKey val="0"/>
          <c:showVal val="0"/>
          <c:showCatName val="0"/>
          <c:showSerName val="0"/>
          <c:showPercent val="0"/>
          <c:showBubbleSize val="0"/>
        </c:dLbls>
        <c:axId val="2071450351"/>
        <c:axId val="1973205951"/>
      </c:scatterChart>
      <c:valAx>
        <c:axId val="2071450351"/>
        <c:scaling>
          <c:orientation val="minMax"/>
          <c:max val="4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Vocab Size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73205951"/>
        <c:crosses val="autoZero"/>
        <c:crossBetween val="midCat"/>
      </c:valAx>
      <c:valAx>
        <c:axId val="1973205951"/>
        <c:scaling>
          <c:orientation val="minMax"/>
          <c:max val="0.65000000000000013"/>
          <c:min val="0.3500000000000000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714503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kNN!$J$3</c:f>
              <c:strCache>
                <c:ptCount val="1"/>
                <c:pt idx="0">
                  <c:v>Cityblock</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kNN!$I$4:$I$18</c:f>
              <c:numCache>
                <c:formatCode>General</c:formatCode>
                <c:ptCount val="15"/>
                <c:pt idx="0">
                  <c:v>1</c:v>
                </c:pt>
                <c:pt idx="1">
                  <c:v>3</c:v>
                </c:pt>
                <c:pt idx="2">
                  <c:v>5</c:v>
                </c:pt>
                <c:pt idx="3">
                  <c:v>7</c:v>
                </c:pt>
                <c:pt idx="4">
                  <c:v>9</c:v>
                </c:pt>
                <c:pt idx="5">
                  <c:v>11</c:v>
                </c:pt>
                <c:pt idx="6">
                  <c:v>13</c:v>
                </c:pt>
                <c:pt idx="7">
                  <c:v>15</c:v>
                </c:pt>
                <c:pt idx="8">
                  <c:v>20</c:v>
                </c:pt>
                <c:pt idx="9">
                  <c:v>25</c:v>
                </c:pt>
                <c:pt idx="10">
                  <c:v>30</c:v>
                </c:pt>
                <c:pt idx="11">
                  <c:v>35</c:v>
                </c:pt>
                <c:pt idx="12">
                  <c:v>40</c:v>
                </c:pt>
                <c:pt idx="13">
                  <c:v>45</c:v>
                </c:pt>
                <c:pt idx="14">
                  <c:v>50</c:v>
                </c:pt>
              </c:numCache>
            </c:numRef>
          </c:xVal>
          <c:yVal>
            <c:numRef>
              <c:f>kNN!$J$4:$J$18</c:f>
              <c:numCache>
                <c:formatCode>General</c:formatCode>
                <c:ptCount val="15"/>
                <c:pt idx="0">
                  <c:v>0.50900000000000001</c:v>
                </c:pt>
                <c:pt idx="1">
                  <c:v>0.51500000000000001</c:v>
                </c:pt>
                <c:pt idx="2">
                  <c:v>0.52900000000000003</c:v>
                </c:pt>
                <c:pt idx="3">
                  <c:v>0.55700000000000005</c:v>
                </c:pt>
                <c:pt idx="4">
                  <c:v>0.56000000000000005</c:v>
                </c:pt>
                <c:pt idx="5">
                  <c:v>0.56699999999999995</c:v>
                </c:pt>
                <c:pt idx="6">
                  <c:v>0.57399999999999995</c:v>
                </c:pt>
                <c:pt idx="7">
                  <c:v>0.56899999999999995</c:v>
                </c:pt>
                <c:pt idx="8">
                  <c:v>0.57699999999999996</c:v>
                </c:pt>
                <c:pt idx="9">
                  <c:v>0.57099999999999995</c:v>
                </c:pt>
                <c:pt idx="10">
                  <c:v>0.56999999999999995</c:v>
                </c:pt>
                <c:pt idx="11">
                  <c:v>0.57699999999999996</c:v>
                </c:pt>
                <c:pt idx="12">
                  <c:v>0.58399999999999996</c:v>
                </c:pt>
                <c:pt idx="13">
                  <c:v>0.57499999999999996</c:v>
                </c:pt>
                <c:pt idx="14">
                  <c:v>0.57399999999999995</c:v>
                </c:pt>
              </c:numCache>
            </c:numRef>
          </c:yVal>
          <c:smooth val="1"/>
          <c:extLst>
            <c:ext xmlns:c16="http://schemas.microsoft.com/office/drawing/2014/chart" uri="{C3380CC4-5D6E-409C-BE32-E72D297353CC}">
              <c16:uniqueId val="{00000000-5EB7-F745-8C17-937D52E86A7D}"/>
            </c:ext>
          </c:extLst>
        </c:ser>
        <c:ser>
          <c:idx val="1"/>
          <c:order val="1"/>
          <c:tx>
            <c:strRef>
              <c:f>kNN!$K$3</c:f>
              <c:strCache>
                <c:ptCount val="1"/>
                <c:pt idx="0">
                  <c:v>Euclidean</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kNN!$I$4:$I$18</c:f>
              <c:numCache>
                <c:formatCode>General</c:formatCode>
                <c:ptCount val="15"/>
                <c:pt idx="0">
                  <c:v>1</c:v>
                </c:pt>
                <c:pt idx="1">
                  <c:v>3</c:v>
                </c:pt>
                <c:pt idx="2">
                  <c:v>5</c:v>
                </c:pt>
                <c:pt idx="3">
                  <c:v>7</c:v>
                </c:pt>
                <c:pt idx="4">
                  <c:v>9</c:v>
                </c:pt>
                <c:pt idx="5">
                  <c:v>11</c:v>
                </c:pt>
                <c:pt idx="6">
                  <c:v>13</c:v>
                </c:pt>
                <c:pt idx="7">
                  <c:v>15</c:v>
                </c:pt>
                <c:pt idx="8">
                  <c:v>20</c:v>
                </c:pt>
                <c:pt idx="9">
                  <c:v>25</c:v>
                </c:pt>
                <c:pt idx="10">
                  <c:v>30</c:v>
                </c:pt>
                <c:pt idx="11">
                  <c:v>35</c:v>
                </c:pt>
                <c:pt idx="12">
                  <c:v>40</c:v>
                </c:pt>
                <c:pt idx="13">
                  <c:v>45</c:v>
                </c:pt>
                <c:pt idx="14">
                  <c:v>50</c:v>
                </c:pt>
              </c:numCache>
            </c:numRef>
          </c:xVal>
          <c:yVal>
            <c:numRef>
              <c:f>kNN!$K$4:$K$18</c:f>
              <c:numCache>
                <c:formatCode>General</c:formatCode>
                <c:ptCount val="15"/>
                <c:pt idx="0">
                  <c:v>0.187</c:v>
                </c:pt>
                <c:pt idx="1">
                  <c:v>0.17899999999999999</c:v>
                </c:pt>
                <c:pt idx="2">
                  <c:v>0.20200000000000001</c:v>
                </c:pt>
                <c:pt idx="3">
                  <c:v>0.192</c:v>
                </c:pt>
                <c:pt idx="4" formatCode="0.00">
                  <c:v>0.19700000000000001</c:v>
                </c:pt>
                <c:pt idx="5" formatCode="0.00">
                  <c:v>0.19500000000000001</c:v>
                </c:pt>
                <c:pt idx="6" formatCode="0.00">
                  <c:v>0.2</c:v>
                </c:pt>
                <c:pt idx="7" formatCode="0.00">
                  <c:v>0.19500000000000001</c:v>
                </c:pt>
                <c:pt idx="8" formatCode="0.00">
                  <c:v>0.189</c:v>
                </c:pt>
                <c:pt idx="9" formatCode="0.00">
                  <c:v>0.183</c:v>
                </c:pt>
                <c:pt idx="10" formatCode="0.00">
                  <c:v>0.183</c:v>
                </c:pt>
                <c:pt idx="11" formatCode="0.00">
                  <c:v>0.17799999999999999</c:v>
                </c:pt>
                <c:pt idx="12" formatCode="0.00">
                  <c:v>0.17499999999999999</c:v>
                </c:pt>
                <c:pt idx="13" formatCode="0.00">
                  <c:v>0.16800000000000001</c:v>
                </c:pt>
                <c:pt idx="14" formatCode="0.00">
                  <c:v>0.16300000000000001</c:v>
                </c:pt>
              </c:numCache>
            </c:numRef>
          </c:yVal>
          <c:smooth val="1"/>
          <c:extLst>
            <c:ext xmlns:c16="http://schemas.microsoft.com/office/drawing/2014/chart" uri="{C3380CC4-5D6E-409C-BE32-E72D297353CC}">
              <c16:uniqueId val="{00000001-5EB7-F745-8C17-937D52E86A7D}"/>
            </c:ext>
          </c:extLst>
        </c:ser>
        <c:dLbls>
          <c:showLegendKey val="0"/>
          <c:showVal val="0"/>
          <c:showCatName val="0"/>
          <c:showSerName val="0"/>
          <c:showPercent val="0"/>
          <c:showBubbleSize val="0"/>
        </c:dLbls>
        <c:axId val="2094381759"/>
        <c:axId val="2031710255"/>
      </c:scatterChart>
      <c:valAx>
        <c:axId val="2094381759"/>
        <c:scaling>
          <c:orientation val="minMax"/>
          <c:max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k</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1710255"/>
        <c:crosses val="autoZero"/>
        <c:crossBetween val="midCat"/>
      </c:valAx>
      <c:valAx>
        <c:axId val="20317102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43817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'kNN - Euclidean distance '!$C$4</c:f>
              <c:strCache>
                <c:ptCount val="1"/>
                <c:pt idx="0">
                  <c:v>Euclidean distance, k=9</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'kNN - Euclidean distance '!$B$5:$B$11</c:f>
              <c:numCache>
                <c:formatCode>General</c:formatCode>
                <c:ptCount val="7"/>
                <c:pt idx="0">
                  <c:v>10</c:v>
                </c:pt>
                <c:pt idx="1">
                  <c:v>25</c:v>
                </c:pt>
                <c:pt idx="2">
                  <c:v>50</c:v>
                </c:pt>
                <c:pt idx="3">
                  <c:v>75</c:v>
                </c:pt>
                <c:pt idx="4">
                  <c:v>100</c:v>
                </c:pt>
                <c:pt idx="5">
                  <c:v>200</c:v>
                </c:pt>
                <c:pt idx="6">
                  <c:v>300</c:v>
                </c:pt>
              </c:numCache>
            </c:numRef>
          </c:xVal>
          <c:yVal>
            <c:numRef>
              <c:f>'kNN - Euclidean distance '!$C$5:$C$11</c:f>
              <c:numCache>
                <c:formatCode>General</c:formatCode>
                <c:ptCount val="7"/>
                <c:pt idx="0">
                  <c:v>0.40899999999999997</c:v>
                </c:pt>
                <c:pt idx="1">
                  <c:v>0.38500000000000001</c:v>
                </c:pt>
                <c:pt idx="2">
                  <c:v>0.35</c:v>
                </c:pt>
                <c:pt idx="3">
                  <c:v>0.33100000000000002</c:v>
                </c:pt>
                <c:pt idx="4">
                  <c:v>0.28100000000000003</c:v>
                </c:pt>
                <c:pt idx="5">
                  <c:v>0.245</c:v>
                </c:pt>
                <c:pt idx="6">
                  <c:v>0.187</c:v>
                </c:pt>
              </c:numCache>
            </c:numRef>
          </c:yVal>
          <c:smooth val="1"/>
          <c:extLst>
            <c:ext xmlns:c16="http://schemas.microsoft.com/office/drawing/2014/chart" uri="{C3380CC4-5D6E-409C-BE32-E72D297353CC}">
              <c16:uniqueId val="{00000000-450B-4E41-BD5B-ED72AC3E1B0F}"/>
            </c:ext>
          </c:extLst>
        </c:ser>
        <c:dLbls>
          <c:showLegendKey val="0"/>
          <c:showVal val="0"/>
          <c:showCatName val="0"/>
          <c:showSerName val="0"/>
          <c:showPercent val="0"/>
          <c:showBubbleSize val="0"/>
        </c:dLbls>
        <c:axId val="1780669439"/>
        <c:axId val="1756704047"/>
      </c:scatterChart>
      <c:valAx>
        <c:axId val="17806694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Bin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704047"/>
        <c:crosses val="autoZero"/>
        <c:crossBetween val="midCat"/>
      </c:valAx>
      <c:valAx>
        <c:axId val="1756704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06694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Accuracy vs Lambda w/Vocab</a:t>
            </a:r>
            <a:r>
              <a:rPr lang="en-GB" baseline="0"/>
              <a:t> Size - 50</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0904057630494918E-2"/>
          <c:y val="8.1401639175396889E-2"/>
          <c:w val="0.7982409025356122"/>
          <c:h val="0.8640187360717333"/>
        </c:manualLayout>
      </c:layout>
      <c:lineChart>
        <c:grouping val="standard"/>
        <c:varyColors val="0"/>
        <c:ser>
          <c:idx val="1"/>
          <c:order val="0"/>
          <c:tx>
            <c:v>Bag of Sifts GreyScale</c:v>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Graphs!$A$3:$A$8</c:f>
              <c:numCache>
                <c:formatCode>General</c:formatCode>
                <c:ptCount val="6"/>
                <c:pt idx="0">
                  <c:v>0.01</c:v>
                </c:pt>
                <c:pt idx="1">
                  <c:v>1E-3</c:v>
                </c:pt>
                <c:pt idx="2">
                  <c:v>1E-4</c:v>
                </c:pt>
                <c:pt idx="3">
                  <c:v>1.0000000000000001E-5</c:v>
                </c:pt>
                <c:pt idx="4">
                  <c:v>9.9999999999999995E-7</c:v>
                </c:pt>
                <c:pt idx="5">
                  <c:v>9.9999999999999995E-8</c:v>
                </c:pt>
              </c:numCache>
            </c:numRef>
          </c:cat>
          <c:val>
            <c:numRef>
              <c:f>Graphs!$B$3:$B$8</c:f>
              <c:numCache>
                <c:formatCode>0.00%</c:formatCode>
                <c:ptCount val="6"/>
                <c:pt idx="0">
                  <c:v>0.19400000000000001</c:v>
                </c:pt>
                <c:pt idx="1">
                  <c:v>0.41</c:v>
                </c:pt>
                <c:pt idx="2">
                  <c:v>0.42</c:v>
                </c:pt>
                <c:pt idx="3">
                  <c:v>0.435</c:v>
                </c:pt>
                <c:pt idx="4">
                  <c:v>0.44700000000000001</c:v>
                </c:pt>
                <c:pt idx="5">
                  <c:v>0.45</c:v>
                </c:pt>
              </c:numCache>
            </c:numRef>
          </c:val>
          <c:smooth val="0"/>
          <c:extLst>
            <c:ext xmlns:c16="http://schemas.microsoft.com/office/drawing/2014/chart" uri="{C3380CC4-5D6E-409C-BE32-E72D297353CC}">
              <c16:uniqueId val="{00000000-5C40-48D0-96C4-46368765F44B}"/>
            </c:ext>
          </c:extLst>
        </c:ser>
        <c:ser>
          <c:idx val="0"/>
          <c:order val="1"/>
          <c:tx>
            <c:v>Bag of Sifts HSV</c:v>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Graphs!$A$3:$A$8</c:f>
              <c:numCache>
                <c:formatCode>General</c:formatCode>
                <c:ptCount val="6"/>
                <c:pt idx="0">
                  <c:v>0.01</c:v>
                </c:pt>
                <c:pt idx="1">
                  <c:v>1E-3</c:v>
                </c:pt>
                <c:pt idx="2">
                  <c:v>1E-4</c:v>
                </c:pt>
                <c:pt idx="3">
                  <c:v>1.0000000000000001E-5</c:v>
                </c:pt>
                <c:pt idx="4">
                  <c:v>9.9999999999999995E-7</c:v>
                </c:pt>
                <c:pt idx="5">
                  <c:v>9.9999999999999995E-8</c:v>
                </c:pt>
              </c:numCache>
            </c:numRef>
          </c:cat>
          <c:val>
            <c:numRef>
              <c:f>Graphs!$B$9:$B$13</c:f>
              <c:numCache>
                <c:formatCode>0.00%</c:formatCode>
                <c:ptCount val="5"/>
                <c:pt idx="0">
                  <c:v>0.25900000000000001</c:v>
                </c:pt>
                <c:pt idx="1">
                  <c:v>0.41</c:v>
                </c:pt>
                <c:pt idx="2">
                  <c:v>0.44900000000000001</c:v>
                </c:pt>
                <c:pt idx="3">
                  <c:v>0.46700000000000003</c:v>
                </c:pt>
                <c:pt idx="4">
                  <c:v>0.46400000000000002</c:v>
                </c:pt>
              </c:numCache>
            </c:numRef>
          </c:val>
          <c:smooth val="0"/>
          <c:extLst>
            <c:ext xmlns:c16="http://schemas.microsoft.com/office/drawing/2014/chart" uri="{C3380CC4-5D6E-409C-BE32-E72D297353CC}">
              <c16:uniqueId val="{00000001-5C40-48D0-96C4-46368765F44B}"/>
            </c:ext>
          </c:extLst>
        </c:ser>
        <c:ser>
          <c:idx val="3"/>
          <c:order val="3"/>
          <c:tx>
            <c:strRef>
              <c:f>Graphs!$C$9</c:f>
              <c:strCache>
                <c:ptCount val="1"/>
                <c:pt idx="0">
                  <c:v>Bag of Sifts Transformed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Graphs!$B$9:$B$14</c:f>
              <c:numCache>
                <c:formatCode>0.00%</c:formatCode>
                <c:ptCount val="6"/>
                <c:pt idx="0">
                  <c:v>0.25900000000000001</c:v>
                </c:pt>
                <c:pt idx="1">
                  <c:v>0.41</c:v>
                </c:pt>
                <c:pt idx="2">
                  <c:v>0.44900000000000001</c:v>
                </c:pt>
                <c:pt idx="3">
                  <c:v>0.46700000000000003</c:v>
                </c:pt>
                <c:pt idx="4">
                  <c:v>0.46400000000000002</c:v>
                </c:pt>
                <c:pt idx="5">
                  <c:v>0.46100000000000002</c:v>
                </c:pt>
              </c:numCache>
            </c:numRef>
          </c:val>
          <c:smooth val="0"/>
          <c:extLst>
            <c:ext xmlns:c16="http://schemas.microsoft.com/office/drawing/2014/chart" uri="{C3380CC4-5D6E-409C-BE32-E72D297353CC}">
              <c16:uniqueId val="{00000002-5C40-48D0-96C4-46368765F44B}"/>
            </c:ext>
          </c:extLst>
        </c:ser>
        <c:ser>
          <c:idx val="4"/>
          <c:order val="4"/>
          <c:tx>
            <c:strRef>
              <c:f>Graphs!$C$15</c:f>
              <c:strCache>
                <c:ptCount val="1"/>
                <c:pt idx="0">
                  <c:v>Bag of Sifts HSV</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Graphs!$B$15:$B$20</c:f>
              <c:numCache>
                <c:formatCode>0.00%</c:formatCode>
                <c:ptCount val="6"/>
                <c:pt idx="0">
                  <c:v>0.13300000000000001</c:v>
                </c:pt>
                <c:pt idx="1">
                  <c:v>0.45700000000000002</c:v>
                </c:pt>
                <c:pt idx="2">
                  <c:v>0.45200000000000001</c:v>
                </c:pt>
                <c:pt idx="3">
                  <c:v>0.48099999999999998</c:v>
                </c:pt>
                <c:pt idx="4">
                  <c:v>0.48499999999999999</c:v>
                </c:pt>
                <c:pt idx="5">
                  <c:v>0.48499999999999999</c:v>
                </c:pt>
              </c:numCache>
            </c:numRef>
          </c:val>
          <c:smooth val="0"/>
          <c:extLst>
            <c:ext xmlns:c16="http://schemas.microsoft.com/office/drawing/2014/chart" uri="{C3380CC4-5D6E-409C-BE32-E72D297353CC}">
              <c16:uniqueId val="{00000003-5C40-48D0-96C4-46368765F44B}"/>
            </c:ext>
          </c:extLst>
        </c:ser>
        <c:ser>
          <c:idx val="5"/>
          <c:order val="5"/>
          <c:tx>
            <c:strRef>
              <c:f>Graphs!$C$21</c:f>
              <c:strCache>
                <c:ptCount val="1"/>
                <c:pt idx="0">
                  <c:v>HOG</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Graphs!$B$21:$B$26</c:f>
              <c:numCache>
                <c:formatCode>0.00%</c:formatCode>
                <c:ptCount val="6"/>
                <c:pt idx="0">
                  <c:v>0.309</c:v>
                </c:pt>
                <c:pt idx="1">
                  <c:v>0.36199999999999999</c:v>
                </c:pt>
                <c:pt idx="2">
                  <c:v>0.43099999999999999</c:v>
                </c:pt>
                <c:pt idx="3">
                  <c:v>0.44900000000000001</c:v>
                </c:pt>
                <c:pt idx="4">
                  <c:v>0.47299999999999998</c:v>
                </c:pt>
                <c:pt idx="5">
                  <c:v>0.47299999999999998</c:v>
                </c:pt>
              </c:numCache>
            </c:numRef>
          </c:val>
          <c:smooth val="0"/>
          <c:extLst>
            <c:ext xmlns:c16="http://schemas.microsoft.com/office/drawing/2014/chart" uri="{C3380CC4-5D6E-409C-BE32-E72D297353CC}">
              <c16:uniqueId val="{00000004-5C40-48D0-96C4-46368765F44B}"/>
            </c:ext>
          </c:extLst>
        </c:ser>
        <c:ser>
          <c:idx val="6"/>
          <c:order val="6"/>
          <c:tx>
            <c:strRef>
              <c:f>Graphs!$C$27</c:f>
              <c:strCache>
                <c:ptCount val="1"/>
                <c:pt idx="0">
                  <c:v>HOG + hist</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Graphs!$B$27:$B$32</c:f>
              <c:numCache>
                <c:formatCode>0.00%</c:formatCode>
                <c:ptCount val="6"/>
                <c:pt idx="0">
                  <c:v>0.33200000000000002</c:v>
                </c:pt>
                <c:pt idx="1">
                  <c:v>0.46899999999999997</c:v>
                </c:pt>
                <c:pt idx="2">
                  <c:v>0.51900000000000002</c:v>
                </c:pt>
                <c:pt idx="3">
                  <c:v>0.53100000000000003</c:v>
                </c:pt>
                <c:pt idx="4">
                  <c:v>0.47499999999999998</c:v>
                </c:pt>
                <c:pt idx="5">
                  <c:v>0.42099999999999999</c:v>
                </c:pt>
              </c:numCache>
            </c:numRef>
          </c:val>
          <c:smooth val="0"/>
          <c:extLst>
            <c:ext xmlns:c16="http://schemas.microsoft.com/office/drawing/2014/chart" uri="{C3380CC4-5D6E-409C-BE32-E72D297353CC}">
              <c16:uniqueId val="{00000005-5C40-48D0-96C4-46368765F44B}"/>
            </c:ext>
          </c:extLst>
        </c:ser>
        <c:ser>
          <c:idx val="7"/>
          <c:order val="7"/>
          <c:tx>
            <c:strRef>
              <c:f>Graphs!$C$33</c:f>
              <c:strCache>
                <c:ptCount val="1"/>
                <c:pt idx="0">
                  <c:v>HOG + tiny</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val>
            <c:numRef>
              <c:f>Graphs!$B$33:$B$38</c:f>
              <c:numCache>
                <c:formatCode>0.00%</c:formatCode>
                <c:ptCount val="6"/>
                <c:pt idx="0">
                  <c:v>0.22500000000000001</c:v>
                </c:pt>
                <c:pt idx="1">
                  <c:v>0.26500000000000001</c:v>
                </c:pt>
                <c:pt idx="2">
                  <c:v>0.35699999999999998</c:v>
                </c:pt>
                <c:pt idx="3">
                  <c:v>0.41599999999999998</c:v>
                </c:pt>
                <c:pt idx="4">
                  <c:v>0.48099999999999998</c:v>
                </c:pt>
                <c:pt idx="5">
                  <c:v>0.47899999999999998</c:v>
                </c:pt>
              </c:numCache>
            </c:numRef>
          </c:val>
          <c:smooth val="0"/>
          <c:extLst>
            <c:ext xmlns:c16="http://schemas.microsoft.com/office/drawing/2014/chart" uri="{C3380CC4-5D6E-409C-BE32-E72D297353CC}">
              <c16:uniqueId val="{00000006-5C40-48D0-96C4-46368765F44B}"/>
            </c:ext>
          </c:extLst>
        </c:ser>
        <c:ser>
          <c:idx val="8"/>
          <c:order val="8"/>
          <c:tx>
            <c:strRef>
              <c:f>Graphs!$C$39</c:f>
              <c:strCache>
                <c:ptCount val="1"/>
                <c:pt idx="0">
                  <c:v>Spatial Pyrmaid Transformed RGB</c:v>
                </c:pt>
              </c:strCache>
            </c:strRef>
          </c:tx>
          <c:spPr>
            <a:ln w="28575" cap="rnd">
              <a:solidFill>
                <a:srgbClr val="B14BFF"/>
              </a:solidFill>
              <a:round/>
            </a:ln>
            <a:effectLst/>
          </c:spPr>
          <c:marker>
            <c:symbol val="circle"/>
            <c:size val="5"/>
            <c:spPr>
              <a:solidFill>
                <a:srgbClr val="B14BFF"/>
              </a:solidFill>
              <a:ln w="9525">
                <a:solidFill>
                  <a:srgbClr val="B14BFF"/>
                </a:solidFill>
              </a:ln>
              <a:effectLst/>
            </c:spPr>
          </c:marker>
          <c:val>
            <c:numRef>
              <c:f>Graphs!$B$39:$B$44</c:f>
              <c:numCache>
                <c:formatCode>0.00%</c:formatCode>
                <c:ptCount val="6"/>
                <c:pt idx="0">
                  <c:v>0.32200000000000001</c:v>
                </c:pt>
                <c:pt idx="1">
                  <c:v>0.55300000000000005</c:v>
                </c:pt>
                <c:pt idx="2">
                  <c:v>0.56299999999999994</c:v>
                </c:pt>
                <c:pt idx="3">
                  <c:v>0.52800000000000002</c:v>
                </c:pt>
                <c:pt idx="4">
                  <c:v>0.52500000000000002</c:v>
                </c:pt>
                <c:pt idx="5">
                  <c:v>0.52800000000000002</c:v>
                </c:pt>
              </c:numCache>
            </c:numRef>
          </c:val>
          <c:smooth val="0"/>
          <c:extLst>
            <c:ext xmlns:c16="http://schemas.microsoft.com/office/drawing/2014/chart" uri="{C3380CC4-5D6E-409C-BE32-E72D297353CC}">
              <c16:uniqueId val="{00000007-5C40-48D0-96C4-46368765F44B}"/>
            </c:ext>
          </c:extLst>
        </c:ser>
        <c:dLbls>
          <c:showLegendKey val="0"/>
          <c:showVal val="0"/>
          <c:showCatName val="0"/>
          <c:showSerName val="0"/>
          <c:showPercent val="0"/>
          <c:showBubbleSize val="0"/>
        </c:dLbls>
        <c:marker val="1"/>
        <c:smooth val="0"/>
        <c:axId val="388761904"/>
        <c:axId val="388756000"/>
        <c:extLst>
          <c:ext xmlns:c15="http://schemas.microsoft.com/office/drawing/2012/chart" uri="{02D57815-91ED-43cb-92C2-25804820EDAC}">
            <c15:filteredLineSeries>
              <c15:ser>
                <c:idx val="2"/>
                <c:order val="2"/>
                <c:tx>
                  <c:v>HOG Vocab Size 50</c:v>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extLst>
                      <c:ext uri="{02D57815-91ED-43cb-92C2-25804820EDAC}">
                        <c15:formulaRef>
                          <c15:sqref>Graphs!$A$3:$A$8</c15:sqref>
                        </c15:formulaRef>
                      </c:ext>
                    </c:extLst>
                    <c:numCache>
                      <c:formatCode>General</c:formatCode>
                      <c:ptCount val="6"/>
                      <c:pt idx="0">
                        <c:v>0.01</c:v>
                      </c:pt>
                      <c:pt idx="1">
                        <c:v>1E-3</c:v>
                      </c:pt>
                      <c:pt idx="2">
                        <c:v>1E-4</c:v>
                      </c:pt>
                      <c:pt idx="3">
                        <c:v>1.0000000000000001E-5</c:v>
                      </c:pt>
                      <c:pt idx="4">
                        <c:v>9.9999999999999995E-7</c:v>
                      </c:pt>
                      <c:pt idx="5">
                        <c:v>9.9999999999999995E-8</c:v>
                      </c:pt>
                    </c:numCache>
                  </c:numRef>
                </c:cat>
                <c:val>
                  <c:numRef>
                    <c:extLst>
                      <c:ext uri="{02D57815-91ED-43cb-92C2-25804820EDAC}">
                        <c15:formulaRef>
                          <c15:sqref>Graphs!$B$19:$B$23</c15:sqref>
                        </c15:formulaRef>
                      </c:ext>
                    </c:extLst>
                    <c:numCache>
                      <c:formatCode>0.00%</c:formatCode>
                      <c:ptCount val="5"/>
                      <c:pt idx="0">
                        <c:v>0.48499999999999999</c:v>
                      </c:pt>
                      <c:pt idx="1">
                        <c:v>0.48499999999999999</c:v>
                      </c:pt>
                      <c:pt idx="2">
                        <c:v>0.309</c:v>
                      </c:pt>
                      <c:pt idx="3">
                        <c:v>0.36199999999999999</c:v>
                      </c:pt>
                      <c:pt idx="4">
                        <c:v>0.43099999999999999</c:v>
                      </c:pt>
                    </c:numCache>
                  </c:numRef>
                </c:val>
                <c:smooth val="0"/>
                <c:extLst>
                  <c:ext xmlns:c16="http://schemas.microsoft.com/office/drawing/2014/chart" uri="{C3380CC4-5D6E-409C-BE32-E72D297353CC}">
                    <c16:uniqueId val="{00000008-5C40-48D0-96C4-46368765F44B}"/>
                  </c:ext>
                </c:extLst>
              </c15:ser>
            </c15:filteredLineSeries>
          </c:ext>
        </c:extLst>
      </c:lineChart>
      <c:catAx>
        <c:axId val="388761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8756000"/>
        <c:crosses val="autoZero"/>
        <c:auto val="1"/>
        <c:lblAlgn val="ctr"/>
        <c:lblOffset val="100"/>
        <c:noMultiLvlLbl val="0"/>
      </c:catAx>
      <c:valAx>
        <c:axId val="3887560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87619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2B1C5-BCCE-3E42-BFC1-F60A88D52255}" type="datetimeFigureOut">
              <a:rPr lang="en-US" smtClean="0"/>
              <a:t>5/7/19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77DB7-41CB-254C-A74C-784F368ED477}" type="slidenum">
              <a:rPr lang="en-US" smtClean="0"/>
              <a:t>‹#›</a:t>
            </a:fld>
            <a:endParaRPr lang="en-US"/>
          </a:p>
        </p:txBody>
      </p:sp>
    </p:spTree>
    <p:extLst>
      <p:ext uri="{BB962C8B-B14F-4D97-AF65-F5344CB8AC3E}">
        <p14:creationId xmlns:p14="http://schemas.microsoft.com/office/powerpoint/2010/main" val="2435089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977DB7-41CB-254C-A74C-784F368ED477}" type="slidenum">
              <a:rPr lang="en-US" smtClean="0"/>
              <a:t>1</a:t>
            </a:fld>
            <a:endParaRPr lang="en-US"/>
          </a:p>
        </p:txBody>
      </p:sp>
    </p:spTree>
    <p:extLst>
      <p:ext uri="{BB962C8B-B14F-4D97-AF65-F5344CB8AC3E}">
        <p14:creationId xmlns:p14="http://schemas.microsoft.com/office/powerpoint/2010/main" val="406434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Cityblock</a:t>
            </a:r>
            <a:r>
              <a:rPr lang="en-GB" dirty="0"/>
              <a:t> distance measure </a:t>
            </a:r>
          </a:p>
          <a:p>
            <a:endParaRPr lang="en-GB" dirty="0"/>
          </a:p>
          <a:p>
            <a:r>
              <a:rPr lang="en-GB" baseline="0" dirty="0"/>
              <a:t>We see as the vocab size increases its accuracy also increases regardless of k value</a:t>
            </a:r>
          </a:p>
          <a:p>
            <a:endParaRPr lang="en-GB" dirty="0"/>
          </a:p>
          <a:p>
            <a:r>
              <a:rPr lang="en-GB" dirty="0"/>
              <a:t>However with a k</a:t>
            </a:r>
            <a:r>
              <a:rPr lang="en-GB" baseline="0" dirty="0"/>
              <a:t> value of 11 or 15 shows this is the optimal k value with bag of sifts and HOG feature selection achieving a peak accuracy of 54% for Bag of SIFTs HSV</a:t>
            </a:r>
          </a:p>
          <a:p>
            <a:endParaRPr lang="en-GB" baseline="0" dirty="0"/>
          </a:p>
          <a:p>
            <a:r>
              <a:rPr lang="en-GB" baseline="0" dirty="0"/>
              <a:t>Overall similar grain between modes between different k values </a:t>
            </a:r>
          </a:p>
          <a:p>
            <a:endParaRPr lang="en-GB" baseline="0" dirty="0"/>
          </a:p>
          <a:p>
            <a:r>
              <a:rPr lang="en-GB" baseline="0" dirty="0"/>
              <a:t> </a:t>
            </a:r>
            <a:endParaRPr lang="en-GB" dirty="0"/>
          </a:p>
        </p:txBody>
      </p:sp>
      <p:sp>
        <p:nvSpPr>
          <p:cNvPr id="4" name="Slide Number Placeholder 3"/>
          <p:cNvSpPr>
            <a:spLocks noGrp="1"/>
          </p:cNvSpPr>
          <p:nvPr>
            <p:ph type="sldNum" sz="quarter" idx="10"/>
          </p:nvPr>
        </p:nvSpPr>
        <p:spPr/>
        <p:txBody>
          <a:bodyPr/>
          <a:lstStyle/>
          <a:p>
            <a:fld id="{3A977DB7-41CB-254C-A74C-784F368ED477}" type="slidenum">
              <a:rPr lang="en-US" smtClean="0"/>
              <a:t>12</a:t>
            </a:fld>
            <a:endParaRPr lang="en-US"/>
          </a:p>
        </p:txBody>
      </p:sp>
    </p:spTree>
    <p:extLst>
      <p:ext uri="{BB962C8B-B14F-4D97-AF65-F5344CB8AC3E}">
        <p14:creationId xmlns:p14="http://schemas.microsoft.com/office/powerpoint/2010/main" val="2374445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977DB7-41CB-254C-A74C-784F368ED477}" type="slidenum">
              <a:rPr lang="en-US" smtClean="0"/>
              <a:t>14</a:t>
            </a:fld>
            <a:endParaRPr lang="en-US"/>
          </a:p>
        </p:txBody>
      </p:sp>
    </p:spTree>
    <p:extLst>
      <p:ext uri="{BB962C8B-B14F-4D97-AF65-F5344CB8AC3E}">
        <p14:creationId xmlns:p14="http://schemas.microsoft.com/office/powerpoint/2010/main" val="78606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is best performing </a:t>
            </a:r>
            <a:r>
              <a:rPr lang="en-US" dirty="0" err="1"/>
              <a:t>colour</a:t>
            </a:r>
            <a:r>
              <a:rPr lang="en-US" dirty="0"/>
              <a:t> method (Transformed RGB)</a:t>
            </a:r>
          </a:p>
        </p:txBody>
      </p:sp>
      <p:sp>
        <p:nvSpPr>
          <p:cNvPr id="4" name="Slide Number Placeholder 3"/>
          <p:cNvSpPr>
            <a:spLocks noGrp="1"/>
          </p:cNvSpPr>
          <p:nvPr>
            <p:ph type="sldNum" sz="quarter" idx="5"/>
          </p:nvPr>
        </p:nvSpPr>
        <p:spPr/>
        <p:txBody>
          <a:bodyPr/>
          <a:lstStyle/>
          <a:p>
            <a:fld id="{3A977DB7-41CB-254C-A74C-784F368ED477}" type="slidenum">
              <a:rPr lang="en-US" smtClean="0"/>
              <a:t>15</a:t>
            </a:fld>
            <a:endParaRPr lang="en-US"/>
          </a:p>
        </p:txBody>
      </p:sp>
    </p:spTree>
    <p:extLst>
      <p:ext uri="{BB962C8B-B14F-4D97-AF65-F5344CB8AC3E}">
        <p14:creationId xmlns:p14="http://schemas.microsoft.com/office/powerpoint/2010/main" val="3482492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Lambda comparison shows as the value becomes</a:t>
            </a:r>
            <a:r>
              <a:rPr lang="en-GB" baseline="0" dirty="0"/>
              <a:t> closer to zero we see an increase and drop off of gains beyond .00001</a:t>
            </a:r>
            <a:endParaRPr lang="en-GB" dirty="0"/>
          </a:p>
        </p:txBody>
      </p:sp>
      <p:sp>
        <p:nvSpPr>
          <p:cNvPr id="4" name="Slide Number Placeholder 3"/>
          <p:cNvSpPr>
            <a:spLocks noGrp="1"/>
          </p:cNvSpPr>
          <p:nvPr>
            <p:ph type="sldNum" sz="quarter" idx="10"/>
          </p:nvPr>
        </p:nvSpPr>
        <p:spPr/>
        <p:txBody>
          <a:bodyPr/>
          <a:lstStyle/>
          <a:p>
            <a:fld id="{3A977DB7-41CB-254C-A74C-784F368ED477}" type="slidenum">
              <a:rPr lang="en-US" smtClean="0"/>
              <a:t>16</a:t>
            </a:fld>
            <a:endParaRPr lang="en-US"/>
          </a:p>
        </p:txBody>
      </p:sp>
    </p:spTree>
    <p:extLst>
      <p:ext uri="{BB962C8B-B14F-4D97-AF65-F5344CB8AC3E}">
        <p14:creationId xmlns:p14="http://schemas.microsoft.com/office/powerpoint/2010/main" val="3070962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977DB7-41CB-254C-A74C-784F368ED477}" type="slidenum">
              <a:rPr lang="en-US" smtClean="0"/>
              <a:t>17</a:t>
            </a:fld>
            <a:endParaRPr lang="en-US"/>
          </a:p>
        </p:txBody>
      </p:sp>
    </p:spTree>
    <p:extLst>
      <p:ext uri="{BB962C8B-B14F-4D97-AF65-F5344CB8AC3E}">
        <p14:creationId xmlns:p14="http://schemas.microsoft.com/office/powerpoint/2010/main" val="357817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977DB7-41CB-254C-A74C-784F368ED477}" type="slidenum">
              <a:rPr lang="en-US" smtClean="0"/>
              <a:t>21</a:t>
            </a:fld>
            <a:endParaRPr lang="en-US"/>
          </a:p>
        </p:txBody>
      </p:sp>
    </p:spTree>
    <p:extLst>
      <p:ext uri="{BB962C8B-B14F-4D97-AF65-F5344CB8AC3E}">
        <p14:creationId xmlns:p14="http://schemas.microsoft.com/office/powerpoint/2010/main" val="1403949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977DB7-41CB-254C-A74C-784F368ED477}" type="slidenum">
              <a:rPr lang="en-US" smtClean="0"/>
              <a:t>23</a:t>
            </a:fld>
            <a:endParaRPr lang="en-US"/>
          </a:p>
        </p:txBody>
      </p:sp>
    </p:spTree>
    <p:extLst>
      <p:ext uri="{BB962C8B-B14F-4D97-AF65-F5344CB8AC3E}">
        <p14:creationId xmlns:p14="http://schemas.microsoft.com/office/powerpoint/2010/main" val="29345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endParaRPr lang="en-GB" dirty="0"/>
          </a:p>
          <a:p>
            <a:pPr lvl="1" algn="l"/>
            <a:r>
              <a:rPr lang="en-GB" dirty="0" err="1"/>
              <a:t>Binsize</a:t>
            </a:r>
            <a:r>
              <a:rPr lang="en-GB" dirty="0"/>
              <a:t> contains </a:t>
            </a:r>
            <a:r>
              <a:rPr lang="en-GB" i="1" dirty="0"/>
              <a:t>x </a:t>
            </a:r>
            <a:r>
              <a:rPr lang="en-GB" dirty="0"/>
              <a:t>number of pixels,</a:t>
            </a:r>
            <a:r>
              <a:rPr lang="en-GB" baseline="0" dirty="0"/>
              <a:t> t</a:t>
            </a:r>
            <a:r>
              <a:rPr lang="en-GB" dirty="0"/>
              <a:t>he kernel steps </a:t>
            </a:r>
            <a:r>
              <a:rPr lang="en-GB" i="1" dirty="0"/>
              <a:t>n</a:t>
            </a:r>
            <a:r>
              <a:rPr lang="en-GB" dirty="0"/>
              <a:t> number of pixels and each bin will contain an accumulated gradient</a:t>
            </a:r>
            <a:r>
              <a:rPr lang="en-GB" baseline="0" dirty="0"/>
              <a:t> </a:t>
            </a:r>
            <a:r>
              <a:rPr lang="en-GB" dirty="0"/>
              <a:t>spatial base from</a:t>
            </a:r>
            <a:r>
              <a:rPr lang="en-GB" baseline="0" dirty="0"/>
              <a:t> x pixels</a:t>
            </a:r>
            <a:endParaRPr lang="en-GB" i="1" dirty="0"/>
          </a:p>
          <a:p>
            <a:pPr lvl="1" algn="l"/>
            <a:endParaRPr lang="en-GB" i="1" dirty="0"/>
          </a:p>
          <a:p>
            <a:pPr algn="l"/>
            <a:r>
              <a:rPr lang="en-GB" sz="2400" i="1" dirty="0"/>
              <a:t>Creating a histogram of feature</a:t>
            </a:r>
          </a:p>
          <a:p>
            <a:pPr marL="457200" lvl="1" indent="0" algn="l">
              <a:buNone/>
            </a:pPr>
            <a:r>
              <a:rPr lang="en-GB" i="1" dirty="0"/>
              <a:t>counts describing an image based on the </a:t>
            </a:r>
          </a:p>
          <a:p>
            <a:pPr marL="457200" lvl="1" indent="0" algn="l">
              <a:buNone/>
            </a:pPr>
            <a:r>
              <a:rPr lang="en-GB" i="1" dirty="0"/>
              <a:t>closest  distance between the feature and “word” within the bag of words</a:t>
            </a:r>
          </a:p>
          <a:p>
            <a:pPr lvl="1"/>
            <a:endParaRPr lang="en-GB" i="1" dirty="0"/>
          </a:p>
          <a:p>
            <a:endParaRPr lang="en-GB" dirty="0"/>
          </a:p>
        </p:txBody>
      </p:sp>
      <p:sp>
        <p:nvSpPr>
          <p:cNvPr id="4" name="Slide Number Placeholder 3"/>
          <p:cNvSpPr>
            <a:spLocks noGrp="1"/>
          </p:cNvSpPr>
          <p:nvPr>
            <p:ph type="sldNum" sz="quarter" idx="10"/>
          </p:nvPr>
        </p:nvSpPr>
        <p:spPr/>
        <p:txBody>
          <a:bodyPr/>
          <a:lstStyle/>
          <a:p>
            <a:fld id="{3A977DB7-41CB-254C-A74C-784F368ED477}" type="slidenum">
              <a:rPr lang="en-US" smtClean="0"/>
              <a:t>3</a:t>
            </a:fld>
            <a:endParaRPr lang="en-US"/>
          </a:p>
        </p:txBody>
      </p:sp>
    </p:spTree>
    <p:extLst>
      <p:ext uri="{BB962C8B-B14F-4D97-AF65-F5344CB8AC3E}">
        <p14:creationId xmlns:p14="http://schemas.microsoft.com/office/powerpoint/2010/main" val="3475268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977DB7-41CB-254C-A74C-784F368ED477}" type="slidenum">
              <a:rPr lang="en-US" smtClean="0"/>
              <a:t>4</a:t>
            </a:fld>
            <a:endParaRPr lang="en-US"/>
          </a:p>
        </p:txBody>
      </p:sp>
    </p:spTree>
    <p:extLst>
      <p:ext uri="{BB962C8B-B14F-4D97-AF65-F5344CB8AC3E}">
        <p14:creationId xmlns:p14="http://schemas.microsoft.com/office/powerpoint/2010/main" val="303619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977DB7-41CB-254C-A74C-784F368ED477}" type="slidenum">
              <a:rPr lang="en-US" smtClean="0"/>
              <a:t>5</a:t>
            </a:fld>
            <a:endParaRPr lang="en-US"/>
          </a:p>
        </p:txBody>
      </p:sp>
    </p:spTree>
    <p:extLst>
      <p:ext uri="{BB962C8B-B14F-4D97-AF65-F5344CB8AC3E}">
        <p14:creationId xmlns:p14="http://schemas.microsoft.com/office/powerpoint/2010/main" val="3246929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977DB7-41CB-254C-A74C-784F368ED477}" type="slidenum">
              <a:rPr lang="en-US" smtClean="0"/>
              <a:t>6</a:t>
            </a:fld>
            <a:endParaRPr lang="en-US"/>
          </a:p>
        </p:txBody>
      </p:sp>
    </p:spTree>
    <p:extLst>
      <p:ext uri="{BB962C8B-B14F-4D97-AF65-F5344CB8AC3E}">
        <p14:creationId xmlns:p14="http://schemas.microsoft.com/office/powerpoint/2010/main" val="76179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Finding</a:t>
            </a:r>
            <a:r>
              <a:rPr lang="en-GB" baseline="0" dirty="0"/>
              <a:t> the right size of the search area helps determine its accuracy </a:t>
            </a:r>
            <a:endParaRPr lang="en-GB" dirty="0"/>
          </a:p>
          <a:p>
            <a:r>
              <a:rPr lang="en-GB" dirty="0"/>
              <a:t>K-nearest neighbour</a:t>
            </a:r>
            <a:r>
              <a:rPr lang="en-GB" baseline="0" dirty="0"/>
              <a:t> performs well with large feature vectors which is what you will see in the next slide</a:t>
            </a:r>
            <a:endParaRPr lang="en-GB" dirty="0"/>
          </a:p>
        </p:txBody>
      </p:sp>
      <p:sp>
        <p:nvSpPr>
          <p:cNvPr id="4" name="Slide Number Placeholder 3"/>
          <p:cNvSpPr>
            <a:spLocks noGrp="1"/>
          </p:cNvSpPr>
          <p:nvPr>
            <p:ph type="sldNum" sz="quarter" idx="10"/>
          </p:nvPr>
        </p:nvSpPr>
        <p:spPr/>
        <p:txBody>
          <a:bodyPr/>
          <a:lstStyle/>
          <a:p>
            <a:fld id="{3A977DB7-41CB-254C-A74C-784F368ED477}" type="slidenum">
              <a:rPr lang="en-US" smtClean="0"/>
              <a:t>7</a:t>
            </a:fld>
            <a:endParaRPr lang="en-US"/>
          </a:p>
        </p:txBody>
      </p:sp>
    </p:spTree>
    <p:extLst>
      <p:ext uri="{BB962C8B-B14F-4D97-AF65-F5344CB8AC3E}">
        <p14:creationId xmlns:p14="http://schemas.microsoft.com/office/powerpoint/2010/main" val="241448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a:t>
            </a:r>
            <a:r>
              <a:rPr lang="en-GB" baseline="0" dirty="0"/>
              <a:t> are the </a:t>
            </a:r>
            <a:r>
              <a:rPr lang="en-GB" dirty="0"/>
              <a:t>closest to the hyperplane. An SVM</a:t>
            </a:r>
            <a:r>
              <a:rPr lang="en-GB" baseline="0" dirty="0"/>
              <a:t> will find the best optimal location and based on its lambda produces a wide or narrow width of the hyperplane. </a:t>
            </a:r>
          </a:p>
          <a:p>
            <a:endParaRPr lang="en-GB" baseline="0" dirty="0"/>
          </a:p>
          <a:p>
            <a:r>
              <a:rPr lang="en-GB" dirty="0"/>
              <a:t>Larger </a:t>
            </a:r>
            <a:r>
              <a:rPr lang="el-GR" dirty="0"/>
              <a:t>λ</a:t>
            </a:r>
            <a:r>
              <a:rPr lang="en-GB" dirty="0"/>
              <a:t> = fewer misclassifications </a:t>
            </a:r>
          </a:p>
          <a:p>
            <a:pPr marL="0" indent="0">
              <a:buNone/>
            </a:pPr>
            <a:r>
              <a:rPr lang="en-GB" dirty="0"/>
              <a:t>   permitted </a:t>
            </a:r>
          </a:p>
          <a:p>
            <a:pPr marL="0" indent="0">
              <a:buNone/>
            </a:pPr>
            <a:endParaRPr lang="en-GB" dirty="0"/>
          </a:p>
          <a:p>
            <a:r>
              <a:rPr lang="en-GB" dirty="0"/>
              <a:t>The size of Lambda</a:t>
            </a:r>
            <a:r>
              <a:rPr lang="en-GB" baseline="0" dirty="0"/>
              <a:t> has a direct effect on its performance, the closer it is to zero the longer it takes to find the optimal support vectors. In one case the run time increased by 10 fold when using 1e-6 to 1e-7.</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Increasing this value (closest to 1) narrows the hyperplane decreasing the number of misclassifications allowed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Decreasing (closest to 0) lambda performs the inverse</a:t>
            </a:r>
          </a:p>
          <a:p>
            <a:pPr marL="0" indent="0">
              <a:buNone/>
            </a:pPr>
            <a:endParaRPr lang="en-GB" dirty="0"/>
          </a:p>
          <a:p>
            <a:endParaRPr lang="en-GB" dirty="0"/>
          </a:p>
        </p:txBody>
      </p:sp>
      <p:sp>
        <p:nvSpPr>
          <p:cNvPr id="4" name="Slide Number Placeholder 3"/>
          <p:cNvSpPr>
            <a:spLocks noGrp="1"/>
          </p:cNvSpPr>
          <p:nvPr>
            <p:ph type="sldNum" sz="quarter" idx="10"/>
          </p:nvPr>
        </p:nvSpPr>
        <p:spPr/>
        <p:txBody>
          <a:bodyPr/>
          <a:lstStyle/>
          <a:p>
            <a:fld id="{3A977DB7-41CB-254C-A74C-784F368ED477}" type="slidenum">
              <a:rPr lang="en-US" smtClean="0"/>
              <a:t>8</a:t>
            </a:fld>
            <a:endParaRPr lang="en-US"/>
          </a:p>
        </p:txBody>
      </p:sp>
    </p:spTree>
    <p:extLst>
      <p:ext uri="{BB962C8B-B14F-4D97-AF65-F5344CB8AC3E}">
        <p14:creationId xmlns:p14="http://schemas.microsoft.com/office/powerpoint/2010/main" val="2057598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977DB7-41CB-254C-A74C-784F368ED477}" type="slidenum">
              <a:rPr lang="en-US" smtClean="0"/>
              <a:t>10</a:t>
            </a:fld>
            <a:endParaRPr lang="en-US"/>
          </a:p>
        </p:txBody>
      </p:sp>
    </p:spTree>
    <p:extLst>
      <p:ext uri="{BB962C8B-B14F-4D97-AF65-F5344CB8AC3E}">
        <p14:creationId xmlns:p14="http://schemas.microsoft.com/office/powerpoint/2010/main" val="1618264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Vocab size of 250 to 350 for most</a:t>
            </a:r>
            <a:r>
              <a:rPr lang="en-GB" baseline="0" dirty="0"/>
              <a:t> models are acceptable for bag of sifts</a:t>
            </a:r>
          </a:p>
          <a:p>
            <a:endParaRPr lang="en-GB" baseline="0" dirty="0"/>
          </a:p>
          <a:p>
            <a:r>
              <a:rPr lang="en-GB" baseline="0" dirty="0"/>
              <a:t>We see 450 produces the highest accuracy but the gains between 250 – 350 are minor expect for greyscale which produces a overall gain as the bag size increases</a:t>
            </a:r>
          </a:p>
          <a:p>
            <a:endParaRPr lang="en-GB" baseline="0" dirty="0"/>
          </a:p>
          <a:p>
            <a:r>
              <a:rPr lang="en-GB" baseline="0" dirty="0"/>
              <a:t>Measuring beyond 450 vocab size will decrease in accuracy as there are too many bins thus limiting the model to generalise</a:t>
            </a:r>
            <a:endParaRPr lang="en-GB" dirty="0"/>
          </a:p>
        </p:txBody>
      </p:sp>
      <p:sp>
        <p:nvSpPr>
          <p:cNvPr id="4" name="Slide Number Placeholder 3"/>
          <p:cNvSpPr>
            <a:spLocks noGrp="1"/>
          </p:cNvSpPr>
          <p:nvPr>
            <p:ph type="sldNum" sz="quarter" idx="10"/>
          </p:nvPr>
        </p:nvSpPr>
        <p:spPr/>
        <p:txBody>
          <a:bodyPr/>
          <a:lstStyle/>
          <a:p>
            <a:fld id="{3A977DB7-41CB-254C-A74C-784F368ED477}" type="slidenum">
              <a:rPr lang="en-US" smtClean="0"/>
              <a:t>11</a:t>
            </a:fld>
            <a:endParaRPr lang="en-US"/>
          </a:p>
        </p:txBody>
      </p:sp>
    </p:spTree>
    <p:extLst>
      <p:ext uri="{BB962C8B-B14F-4D97-AF65-F5344CB8AC3E}">
        <p14:creationId xmlns:p14="http://schemas.microsoft.com/office/powerpoint/2010/main" val="31812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00E289-2B5F-5743-AA7D-EAF835F286C0}"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4151061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00E289-2B5F-5743-AA7D-EAF835F286C0}"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2346039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00E289-2B5F-5743-AA7D-EAF835F286C0}"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3717948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75520"/>
            <a:ext cx="10515600" cy="618385"/>
          </a:xfrm>
        </p:spPr>
        <p:txBody>
          <a:bodyPr>
            <a:normAutofit/>
          </a:bodyPr>
          <a:lstStyle>
            <a:lvl1pPr>
              <a:defRPr sz="3200" b="1" i="0">
                <a:latin typeface="Brandon Text" panose="020B0303020203060203" pitchFamily="34" charset="77"/>
              </a:defRPr>
            </a:lvl1pPr>
          </a:lstStyle>
          <a:p>
            <a:r>
              <a:rPr lang="en-US" dirty="0"/>
              <a:t>Click to edit Master title style</a:t>
            </a:r>
          </a:p>
        </p:txBody>
      </p:sp>
      <p:sp>
        <p:nvSpPr>
          <p:cNvPr id="3" name="Content Placeholder 2"/>
          <p:cNvSpPr>
            <a:spLocks noGrp="1"/>
          </p:cNvSpPr>
          <p:nvPr>
            <p:ph idx="1"/>
          </p:nvPr>
        </p:nvSpPr>
        <p:spPr>
          <a:xfrm>
            <a:off x="838200" y="1093905"/>
            <a:ext cx="10515600" cy="50830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00E289-2B5F-5743-AA7D-EAF835F286C0}"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6745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00E289-2B5F-5743-AA7D-EAF835F286C0}"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342691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00E289-2B5F-5743-AA7D-EAF835F286C0}" type="datetimeFigureOut">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77685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00E289-2B5F-5743-AA7D-EAF835F286C0}" type="datetimeFigureOut">
              <a:rPr lang="en-US" smtClean="0"/>
              <a:t>5/7/19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4046735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00E289-2B5F-5743-AA7D-EAF835F286C0}" type="datetimeFigureOut">
              <a:rPr lang="en-US" smtClean="0"/>
              <a:t>5/7/19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285076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00E289-2B5F-5743-AA7D-EAF835F286C0}" type="datetimeFigureOut">
              <a:rPr lang="en-US" smtClean="0"/>
              <a:t>5/7/19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417615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00E289-2B5F-5743-AA7D-EAF835F286C0}" type="datetimeFigureOut">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104395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00E289-2B5F-5743-AA7D-EAF835F286C0}" type="datetimeFigureOut">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C4D3E-6A26-E445-9753-0928674D795A}" type="slidenum">
              <a:rPr lang="en-US" smtClean="0"/>
              <a:t>‹#›</a:t>
            </a:fld>
            <a:endParaRPr lang="en-US"/>
          </a:p>
        </p:txBody>
      </p:sp>
    </p:spTree>
    <p:extLst>
      <p:ext uri="{BB962C8B-B14F-4D97-AF65-F5344CB8AC3E}">
        <p14:creationId xmlns:p14="http://schemas.microsoft.com/office/powerpoint/2010/main" val="364269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0E289-2B5F-5743-AA7D-EAF835F286C0}" type="datetimeFigureOut">
              <a:rPr lang="en-US" smtClean="0"/>
              <a:t>5/7/19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C4D3E-6A26-E445-9753-0928674D795A}" type="slidenum">
              <a:rPr lang="en-US" smtClean="0"/>
              <a:t>‹#›</a:t>
            </a:fld>
            <a:endParaRPr lang="en-US"/>
          </a:p>
        </p:txBody>
      </p:sp>
    </p:spTree>
    <p:extLst>
      <p:ext uri="{BB962C8B-B14F-4D97-AF65-F5344CB8AC3E}">
        <p14:creationId xmlns:p14="http://schemas.microsoft.com/office/powerpoint/2010/main" val="13785855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vlfeat.org/api/dsift.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79CEF-F82E-394D-87F9-5C76FA4B870A}"/>
              </a:ext>
            </a:extLst>
          </p:cNvPr>
          <p:cNvSpPr>
            <a:spLocks noGrp="1"/>
          </p:cNvSpPr>
          <p:nvPr>
            <p:ph type="ctrTitle"/>
          </p:nvPr>
        </p:nvSpPr>
        <p:spPr>
          <a:xfrm>
            <a:off x="1524000" y="1122363"/>
            <a:ext cx="9144000" cy="2387600"/>
          </a:xfrm>
        </p:spPr>
        <p:txBody>
          <a:bodyPr/>
          <a:lstStyle/>
          <a:p>
            <a:r>
              <a:rPr lang="en-US" b="1" dirty="0">
                <a:latin typeface="Brandon Text" panose="020B0303020203060203" pitchFamily="34" charset="77"/>
              </a:rPr>
              <a:t>IMAGE CATEGORISATION</a:t>
            </a:r>
          </a:p>
        </p:txBody>
      </p:sp>
      <p:sp>
        <p:nvSpPr>
          <p:cNvPr id="3" name="Subtitle 2">
            <a:extLst>
              <a:ext uri="{FF2B5EF4-FFF2-40B4-BE49-F238E27FC236}">
                <a16:creationId xmlns:a16="http://schemas.microsoft.com/office/drawing/2014/main" id="{80B880C9-80BE-8842-9929-E00DA4D049F9}"/>
              </a:ext>
            </a:extLst>
          </p:cNvPr>
          <p:cNvSpPr>
            <a:spLocks noGrp="1"/>
          </p:cNvSpPr>
          <p:nvPr>
            <p:ph type="subTitle" idx="1"/>
          </p:nvPr>
        </p:nvSpPr>
        <p:spPr>
          <a:xfrm>
            <a:off x="1524000" y="3602038"/>
            <a:ext cx="9144000" cy="1655762"/>
          </a:xfrm>
        </p:spPr>
        <p:txBody>
          <a:bodyPr/>
          <a:lstStyle/>
          <a:p>
            <a:r>
              <a:rPr lang="en-US" b="1" dirty="0">
                <a:latin typeface="Brandon Text" panose="020B0303020203060203" pitchFamily="34" charset="77"/>
              </a:rPr>
              <a:t>COMPUTER VISION CMP-7026B</a:t>
            </a:r>
          </a:p>
          <a:p>
            <a:r>
              <a:rPr lang="en-US" dirty="0">
                <a:latin typeface="Brandon Text Light" panose="020B0303020203060203" pitchFamily="34" charset="77"/>
              </a:rPr>
              <a:t>Daniel </a:t>
            </a:r>
            <a:r>
              <a:rPr lang="en-US" dirty="0" err="1">
                <a:latin typeface="Brandon Text Light" panose="020B0303020203060203" pitchFamily="34" charset="77"/>
              </a:rPr>
              <a:t>Campoy</a:t>
            </a:r>
            <a:r>
              <a:rPr lang="en-US" dirty="0">
                <a:latin typeface="Brandon Text Light" panose="020B0303020203060203" pitchFamily="34" charset="77"/>
              </a:rPr>
              <a:t> and Liam Self</a:t>
            </a:r>
          </a:p>
        </p:txBody>
      </p:sp>
      <p:grpSp>
        <p:nvGrpSpPr>
          <p:cNvPr id="14" name="Group 13">
            <a:extLst>
              <a:ext uri="{FF2B5EF4-FFF2-40B4-BE49-F238E27FC236}">
                <a16:creationId xmlns:a16="http://schemas.microsoft.com/office/drawing/2014/main" id="{37639921-D856-7247-BF77-6B5F68012CC9}"/>
              </a:ext>
            </a:extLst>
          </p:cNvPr>
          <p:cNvGrpSpPr/>
          <p:nvPr/>
        </p:nvGrpSpPr>
        <p:grpSpPr>
          <a:xfrm>
            <a:off x="429986" y="5783876"/>
            <a:ext cx="3894612" cy="700380"/>
            <a:chOff x="429986" y="5694680"/>
            <a:chExt cx="4390602" cy="789576"/>
          </a:xfrm>
        </p:grpSpPr>
        <p:pic>
          <p:nvPicPr>
            <p:cNvPr id="5" name="Picture 4">
              <a:extLst>
                <a:ext uri="{FF2B5EF4-FFF2-40B4-BE49-F238E27FC236}">
                  <a16:creationId xmlns:a16="http://schemas.microsoft.com/office/drawing/2014/main" id="{4C2916BC-C184-E242-A35C-2C7E0718ED0E}"/>
                </a:ext>
              </a:extLst>
            </p:cNvPr>
            <p:cNvPicPr>
              <a:picLocks noChangeAspect="1"/>
            </p:cNvPicPr>
            <p:nvPr/>
          </p:nvPicPr>
          <p:blipFill>
            <a:blip r:embed="rId3"/>
            <a:stretch>
              <a:fillRect/>
            </a:stretch>
          </p:blipFill>
          <p:spPr>
            <a:xfrm>
              <a:off x="429986" y="5699461"/>
              <a:ext cx="1311729" cy="784795"/>
            </a:xfrm>
            <a:prstGeom prst="rect">
              <a:avLst/>
            </a:prstGeom>
          </p:spPr>
        </p:pic>
        <p:cxnSp>
          <p:nvCxnSpPr>
            <p:cNvPr id="7" name="Straight Connector 6">
              <a:extLst>
                <a:ext uri="{FF2B5EF4-FFF2-40B4-BE49-F238E27FC236}">
                  <a16:creationId xmlns:a16="http://schemas.microsoft.com/office/drawing/2014/main" id="{67F461C4-CF99-8B4D-83D4-08AF9071CCDF}"/>
                </a:ext>
              </a:extLst>
            </p:cNvPr>
            <p:cNvCxnSpPr>
              <a:cxnSpLocks/>
            </p:cNvCxnSpPr>
            <p:nvPr/>
          </p:nvCxnSpPr>
          <p:spPr>
            <a:xfrm>
              <a:off x="1935480" y="5694680"/>
              <a:ext cx="0" cy="769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E9F6C4C-7EFD-EC45-B96F-A12B654FE1B2}"/>
                </a:ext>
              </a:extLst>
            </p:cNvPr>
            <p:cNvSpPr txBox="1"/>
            <p:nvPr/>
          </p:nvSpPr>
          <p:spPr>
            <a:xfrm>
              <a:off x="1993339" y="5822522"/>
              <a:ext cx="2827249" cy="520460"/>
            </a:xfrm>
            <a:prstGeom prst="rect">
              <a:avLst/>
            </a:prstGeom>
            <a:noFill/>
          </p:spPr>
          <p:txBody>
            <a:bodyPr wrap="square" rtlCol="0">
              <a:spAutoFit/>
            </a:bodyPr>
            <a:lstStyle/>
            <a:p>
              <a:r>
                <a:rPr lang="en-US" sz="1200" b="1" dirty="0">
                  <a:latin typeface="Brandon Text Black" panose="020B0303020203060203" pitchFamily="34" charset="77"/>
                </a:rPr>
                <a:t>SCHOOL OF</a:t>
              </a:r>
            </a:p>
            <a:p>
              <a:r>
                <a:rPr lang="en-US" sz="1200" b="1" dirty="0">
                  <a:latin typeface="Brandon Text Black" panose="020B0303020203060203" pitchFamily="34" charset="77"/>
                </a:rPr>
                <a:t>COMPUTING SCIENCES </a:t>
              </a:r>
            </a:p>
          </p:txBody>
        </p:sp>
      </p:grpSp>
    </p:spTree>
    <p:extLst>
      <p:ext uri="{BB962C8B-B14F-4D97-AF65-F5344CB8AC3E}">
        <p14:creationId xmlns:p14="http://schemas.microsoft.com/office/powerpoint/2010/main" val="78019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Experiments	</a:t>
            </a:r>
          </a:p>
        </p:txBody>
      </p:sp>
      <p:sp>
        <p:nvSpPr>
          <p:cNvPr id="3" name="Content Placeholder 2"/>
          <p:cNvSpPr>
            <a:spLocks noGrp="1"/>
          </p:cNvSpPr>
          <p:nvPr>
            <p:ph idx="1"/>
          </p:nvPr>
        </p:nvSpPr>
        <p:spPr/>
        <p:txBody>
          <a:bodyPr>
            <a:normAutofit lnSpcReduction="10000"/>
          </a:bodyPr>
          <a:lstStyle/>
          <a:p>
            <a:r>
              <a:rPr lang="en-GB" dirty="0"/>
              <a:t>Effect of varying Vocab Sizes for Bag of SIFTs, Spatial Pyramids, HOG, </a:t>
            </a:r>
            <a:r>
              <a:rPr lang="en-GB" dirty="0" err="1"/>
              <a:t>HOG+hist</a:t>
            </a:r>
            <a:r>
              <a:rPr lang="en-GB" dirty="0"/>
              <a:t>, SVM, </a:t>
            </a:r>
            <a:r>
              <a:rPr lang="en-GB" dirty="0" err="1"/>
              <a:t>kNN</a:t>
            </a:r>
            <a:r>
              <a:rPr lang="en-GB" dirty="0"/>
              <a:t>, and Naïve Bayes</a:t>
            </a:r>
          </a:p>
          <a:p>
            <a:r>
              <a:rPr lang="en-GB" dirty="0"/>
              <a:t>Colour space vs Greyscale for Bag of SIFTs and Spatial Pyramids</a:t>
            </a:r>
          </a:p>
          <a:p>
            <a:pPr lvl="1"/>
            <a:r>
              <a:rPr lang="en-GB" dirty="0"/>
              <a:t>Transformed RGB</a:t>
            </a:r>
          </a:p>
          <a:p>
            <a:pPr lvl="1"/>
            <a:r>
              <a:rPr lang="en-GB" dirty="0"/>
              <a:t>HSV-SIFT</a:t>
            </a:r>
          </a:p>
          <a:p>
            <a:pPr lvl="1"/>
            <a:r>
              <a:rPr lang="en-GB" dirty="0" err="1"/>
              <a:t>rg</a:t>
            </a:r>
            <a:r>
              <a:rPr lang="en-GB" dirty="0"/>
              <a:t>-SIFT</a:t>
            </a:r>
          </a:p>
          <a:p>
            <a:pPr lvl="1"/>
            <a:r>
              <a:rPr lang="en-GB" dirty="0"/>
              <a:t>Opponent – SIFT</a:t>
            </a:r>
          </a:p>
          <a:p>
            <a:pPr lvl="1"/>
            <a:r>
              <a:rPr lang="en-GB" dirty="0"/>
              <a:t>w-SIFT</a:t>
            </a:r>
            <a:br>
              <a:rPr lang="en-GB" dirty="0"/>
            </a:br>
            <a:endParaRPr lang="en-GB" dirty="0"/>
          </a:p>
          <a:p>
            <a:r>
              <a:rPr lang="en-GB" dirty="0"/>
              <a:t>How the number of levels influence Spatial Pyramids</a:t>
            </a:r>
          </a:p>
          <a:p>
            <a:r>
              <a:rPr lang="en-GB" dirty="0"/>
              <a:t>Influence of </a:t>
            </a:r>
            <a:r>
              <a:rPr lang="en-GB" i="1" dirty="0"/>
              <a:t>k </a:t>
            </a:r>
            <a:r>
              <a:rPr lang="en-GB" dirty="0"/>
              <a:t>value within a </a:t>
            </a:r>
            <a:r>
              <a:rPr lang="en-GB" dirty="0" err="1"/>
              <a:t>kNN</a:t>
            </a:r>
            <a:r>
              <a:rPr lang="en-GB" dirty="0"/>
              <a:t> classifier</a:t>
            </a:r>
          </a:p>
          <a:p>
            <a:r>
              <a:rPr lang="en-GB" dirty="0"/>
              <a:t>λ influence on a SVM classifier</a:t>
            </a:r>
          </a:p>
          <a:p>
            <a:endParaRPr lang="en-GB" dirty="0"/>
          </a:p>
          <a:p>
            <a:endParaRPr lang="en-GB" dirty="0"/>
          </a:p>
          <a:p>
            <a:endParaRPr lang="en-GB" dirty="0"/>
          </a:p>
        </p:txBody>
      </p:sp>
    </p:spTree>
    <p:extLst>
      <p:ext uri="{BB962C8B-B14F-4D97-AF65-F5344CB8AC3E}">
        <p14:creationId xmlns:p14="http://schemas.microsoft.com/office/powerpoint/2010/main" val="319917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SVM Accuracy with Bag of SIFTs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94975806"/>
              </p:ext>
            </p:extLst>
          </p:nvPr>
        </p:nvGraphicFramePr>
        <p:xfrm>
          <a:off x="838200" y="1093788"/>
          <a:ext cx="10515600" cy="50831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4569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idx="1"/>
            <p:extLst>
              <p:ext uri="{D42A27DB-BD31-4B8C-83A1-F6EECF244321}">
                <p14:modId xmlns:p14="http://schemas.microsoft.com/office/powerpoint/2010/main" val="2868567647"/>
              </p:ext>
            </p:extLst>
          </p:nvPr>
        </p:nvGraphicFramePr>
        <p:xfrm>
          <a:off x="146418" y="3784922"/>
          <a:ext cx="5953391" cy="30564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3883326268"/>
              </p:ext>
            </p:extLst>
          </p:nvPr>
        </p:nvGraphicFramePr>
        <p:xfrm>
          <a:off x="3639571" y="1003799"/>
          <a:ext cx="5397503" cy="30564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2033225850"/>
              </p:ext>
            </p:extLst>
          </p:nvPr>
        </p:nvGraphicFramePr>
        <p:xfrm>
          <a:off x="6693599" y="3784922"/>
          <a:ext cx="4902602" cy="3056426"/>
        </p:xfrm>
        <a:graphic>
          <a:graphicData uri="http://schemas.openxmlformats.org/drawingml/2006/chart">
            <c:chart xmlns:c="http://schemas.openxmlformats.org/drawingml/2006/chart" xmlns:r="http://schemas.openxmlformats.org/officeDocument/2006/relationships" r:id="rId5"/>
          </a:graphicData>
        </a:graphic>
      </p:graphicFrame>
      <p:sp>
        <p:nvSpPr>
          <p:cNvPr id="8" name="Title 1">
            <a:extLst>
              <a:ext uri="{FF2B5EF4-FFF2-40B4-BE49-F238E27FC236}">
                <a16:creationId xmlns:a16="http://schemas.microsoft.com/office/drawing/2014/main" id="{F3E1D12C-C2AB-0140-A969-A344D62C70F1}"/>
              </a:ext>
            </a:extLst>
          </p:cNvPr>
          <p:cNvSpPr>
            <a:spLocks noGrp="1"/>
          </p:cNvSpPr>
          <p:nvPr>
            <p:ph type="title"/>
          </p:nvPr>
        </p:nvSpPr>
        <p:spPr>
          <a:xfrm>
            <a:off x="838200" y="475520"/>
            <a:ext cx="10515600" cy="618385"/>
          </a:xfrm>
        </p:spPr>
        <p:txBody>
          <a:bodyPr/>
          <a:lstStyle/>
          <a:p>
            <a:r>
              <a:rPr lang="en-GB" dirty="0" err="1"/>
              <a:t>kNN</a:t>
            </a:r>
            <a:r>
              <a:rPr lang="en-GB" dirty="0"/>
              <a:t> Accuracy with Bag of SIFTs </a:t>
            </a:r>
          </a:p>
        </p:txBody>
      </p:sp>
    </p:spTree>
    <p:extLst>
      <p:ext uri="{BB962C8B-B14F-4D97-AF65-F5344CB8AC3E}">
        <p14:creationId xmlns:p14="http://schemas.microsoft.com/office/powerpoint/2010/main" val="1387960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C5B6-5309-9F4D-9A69-D27FEE420018}"/>
              </a:ext>
            </a:extLst>
          </p:cNvPr>
          <p:cNvSpPr>
            <a:spLocks noGrp="1"/>
          </p:cNvSpPr>
          <p:nvPr>
            <p:ph type="title"/>
          </p:nvPr>
        </p:nvSpPr>
        <p:spPr>
          <a:xfrm>
            <a:off x="838200" y="365125"/>
            <a:ext cx="10515600" cy="1325563"/>
          </a:xfrm>
        </p:spPr>
        <p:txBody>
          <a:bodyPr/>
          <a:lstStyle/>
          <a:p>
            <a:r>
              <a:rPr lang="en-US" dirty="0"/>
              <a:t>SPATIAL PYRAMID PERFORMANCE: SVM</a:t>
            </a:r>
          </a:p>
        </p:txBody>
      </p:sp>
      <p:sp>
        <p:nvSpPr>
          <p:cNvPr id="5" name="TextBox 4">
            <a:extLst>
              <a:ext uri="{FF2B5EF4-FFF2-40B4-BE49-F238E27FC236}">
                <a16:creationId xmlns:a16="http://schemas.microsoft.com/office/drawing/2014/main" id="{302C27A2-EDD7-CC4B-B775-F5503151EC1A}"/>
              </a:ext>
            </a:extLst>
          </p:cNvPr>
          <p:cNvSpPr txBox="1"/>
          <p:nvPr/>
        </p:nvSpPr>
        <p:spPr>
          <a:xfrm>
            <a:off x="838200" y="1320871"/>
            <a:ext cx="105156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Notable increase in accuracy in comparison to standard Bag-of-SIFTS</a:t>
            </a:r>
          </a:p>
          <a:p>
            <a:pPr marL="342900" indent="-342900">
              <a:buFont typeface="Arial" panose="020B0604020202020204" pitchFamily="34" charset="0"/>
              <a:buChar char="•"/>
            </a:pPr>
            <a:r>
              <a:rPr lang="en-US" sz="2400"/>
              <a:t>Maximum </a:t>
            </a:r>
            <a:r>
              <a:rPr lang="en-US" sz="2400" dirty="0"/>
              <a:t>greyscale</a:t>
            </a:r>
            <a:r>
              <a:rPr lang="en-US" sz="2400"/>
              <a:t> accuracy </a:t>
            </a:r>
            <a:r>
              <a:rPr lang="en-US" sz="2400" dirty="0"/>
              <a:t>achieved with SVM of 63.2% using 3 levels, SVM</a:t>
            </a:r>
          </a:p>
          <a:p>
            <a:pPr marL="800100" lvl="1" indent="-342900">
              <a:buFont typeface="Arial" panose="020B0604020202020204" pitchFamily="34" charset="0"/>
              <a:buChar char="•"/>
            </a:pPr>
            <a:r>
              <a:rPr lang="el-GR" sz="2400"/>
              <a:t>λ</a:t>
            </a:r>
            <a:r>
              <a:rPr lang="en-GB" sz="2400"/>
              <a:t>=10</a:t>
            </a:r>
            <a:r>
              <a:rPr lang="en-GB" sz="2400" baseline="30000"/>
              <a:t>-5</a:t>
            </a:r>
            <a:r>
              <a:rPr lang="en-GB" sz="2400"/>
              <a:t>, </a:t>
            </a:r>
            <a:r>
              <a:rPr lang="en-GB" sz="2400" dirty="0"/>
              <a:t>step size 10, 350-word vocabulary</a:t>
            </a:r>
          </a:p>
          <a:p>
            <a:pPr marL="342900" indent="-342900">
              <a:buFont typeface="Arial" panose="020B0604020202020204" pitchFamily="34" charset="0"/>
              <a:buChar char="•"/>
            </a:pPr>
            <a:r>
              <a:rPr lang="en-GB" sz="2400" dirty="0"/>
              <a:t>Peak reached at  2 levels (image partitioned into 4x4 cells)</a:t>
            </a:r>
          </a:p>
          <a:p>
            <a:pPr marL="800100" lvl="1" indent="-342900">
              <a:buFont typeface="Arial" panose="020B0604020202020204" pitchFamily="34" charset="0"/>
              <a:buChar char="•"/>
            </a:pPr>
            <a:r>
              <a:rPr lang="en-GB" sz="2400" dirty="0"/>
              <a:t>3 levels resulted in no increase, beyond this accuracy decreased</a:t>
            </a:r>
          </a:p>
          <a:p>
            <a:pPr marL="800100" lvl="1" indent="-342900">
              <a:buFont typeface="Arial" panose="020B0604020202020204" pitchFamily="34" charset="0"/>
              <a:buChar char="•"/>
            </a:pPr>
            <a:r>
              <a:rPr lang="en-GB" sz="2400" dirty="0"/>
              <a:t>Too high a cell resolution results in too small a cell to detect prominent image features</a:t>
            </a:r>
          </a:p>
          <a:p>
            <a:pPr marL="800100" lvl="1" indent="-342900">
              <a:buFont typeface="Arial" panose="020B0604020202020204" pitchFamily="34" charset="0"/>
              <a:buChar char="•"/>
            </a:pPr>
            <a:endParaRPr lang="en-US" sz="2400" dirty="0"/>
          </a:p>
        </p:txBody>
      </p:sp>
      <p:graphicFrame>
        <p:nvGraphicFramePr>
          <p:cNvPr id="4" name="Chart 3">
            <a:extLst>
              <a:ext uri="{FF2B5EF4-FFF2-40B4-BE49-F238E27FC236}">
                <a16:creationId xmlns:a16="http://schemas.microsoft.com/office/drawing/2014/main" id="{5DA72192-9037-7F4E-BE84-D810E9435D35}"/>
              </a:ext>
            </a:extLst>
          </p:cNvPr>
          <p:cNvGraphicFramePr>
            <a:graphicFrameLocks/>
          </p:cNvGraphicFramePr>
          <p:nvPr>
            <p:extLst>
              <p:ext uri="{D42A27DB-BD31-4B8C-83A1-F6EECF244321}">
                <p14:modId xmlns:p14="http://schemas.microsoft.com/office/powerpoint/2010/main" val="2038511119"/>
              </p:ext>
            </p:extLst>
          </p:nvPr>
        </p:nvGraphicFramePr>
        <p:xfrm>
          <a:off x="838200" y="4159402"/>
          <a:ext cx="4826696" cy="27554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8666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0B308-B4D2-AA4F-BC2F-241540250288}"/>
              </a:ext>
            </a:extLst>
          </p:cNvPr>
          <p:cNvSpPr>
            <a:spLocks noGrp="1"/>
          </p:cNvSpPr>
          <p:nvPr>
            <p:ph idx="1"/>
          </p:nvPr>
        </p:nvSpPr>
        <p:spPr>
          <a:xfrm>
            <a:off x="838200" y="1825625"/>
            <a:ext cx="5111187" cy="4351338"/>
          </a:xfrm>
        </p:spPr>
        <p:txBody>
          <a:bodyPr>
            <a:normAutofit/>
          </a:bodyPr>
          <a:lstStyle/>
          <a:p>
            <a:r>
              <a:rPr lang="en-US" sz="1800" dirty="0"/>
              <a:t>Tested each </a:t>
            </a:r>
            <a:r>
              <a:rPr lang="en-US" sz="1800" dirty="0" err="1"/>
              <a:t>colour</a:t>
            </a:r>
            <a:r>
              <a:rPr lang="en-US" sz="1800" dirty="0"/>
              <a:t> method with SVM using varying vocabulary size</a:t>
            </a:r>
          </a:p>
          <a:p>
            <a:r>
              <a:rPr lang="en-US" sz="1800" dirty="0"/>
              <a:t>In general, all tested </a:t>
            </a:r>
            <a:r>
              <a:rPr lang="en-US" sz="1800" dirty="0" err="1"/>
              <a:t>colour</a:t>
            </a:r>
            <a:r>
              <a:rPr lang="en-US" sz="1800" dirty="0"/>
              <a:t> models performed better than greyscale.</a:t>
            </a:r>
          </a:p>
          <a:p>
            <a:r>
              <a:rPr lang="en-US" sz="1800" dirty="0" err="1"/>
              <a:t>rg</a:t>
            </a:r>
            <a:r>
              <a:rPr lang="en-US" sz="1800" dirty="0"/>
              <a:t>-SIFT performed comparatively poorly, particularly at high vocab sizes</a:t>
            </a:r>
          </a:p>
          <a:p>
            <a:r>
              <a:rPr lang="en-US" sz="1800" dirty="0"/>
              <a:t>With all methods, diminishing returns from vocab size of 250 </a:t>
            </a:r>
          </a:p>
        </p:txBody>
      </p:sp>
      <p:graphicFrame>
        <p:nvGraphicFramePr>
          <p:cNvPr id="4" name="Chart 3">
            <a:extLst>
              <a:ext uri="{FF2B5EF4-FFF2-40B4-BE49-F238E27FC236}">
                <a16:creationId xmlns:a16="http://schemas.microsoft.com/office/drawing/2014/main" id="{40A49DE9-2035-FC42-87EF-6418182F706A}"/>
              </a:ext>
            </a:extLst>
          </p:cNvPr>
          <p:cNvGraphicFramePr>
            <a:graphicFrameLocks/>
          </p:cNvGraphicFramePr>
          <p:nvPr>
            <p:extLst>
              <p:ext uri="{D42A27DB-BD31-4B8C-83A1-F6EECF244321}">
                <p14:modId xmlns:p14="http://schemas.microsoft.com/office/powerpoint/2010/main" val="2350359213"/>
              </p:ext>
            </p:extLst>
          </p:nvPr>
        </p:nvGraphicFramePr>
        <p:xfrm>
          <a:off x="6332318" y="1825625"/>
          <a:ext cx="5346538"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a:extLst>
              <a:ext uri="{FF2B5EF4-FFF2-40B4-BE49-F238E27FC236}">
                <a16:creationId xmlns:a16="http://schemas.microsoft.com/office/drawing/2014/main" id="{6B859B7A-9773-C941-B69B-CAABDDF0D1E2}"/>
              </a:ext>
            </a:extLst>
          </p:cNvPr>
          <p:cNvSpPr>
            <a:spLocks noGrp="1"/>
          </p:cNvSpPr>
          <p:nvPr>
            <p:ph type="title"/>
          </p:nvPr>
        </p:nvSpPr>
        <p:spPr/>
        <p:txBody>
          <a:bodyPr/>
          <a:lstStyle/>
          <a:p>
            <a:r>
              <a:rPr lang="en-US" dirty="0"/>
              <a:t>SPATIAL </a:t>
            </a:r>
            <a:r>
              <a:rPr lang="en-US"/>
              <a:t>PYRAMID PERFORMANCE</a:t>
            </a:r>
            <a:r>
              <a:rPr lang="en-US" dirty="0"/>
              <a:t>: SVM</a:t>
            </a:r>
          </a:p>
        </p:txBody>
      </p:sp>
    </p:spTree>
    <p:extLst>
      <p:ext uri="{BB962C8B-B14F-4D97-AF65-F5344CB8AC3E}">
        <p14:creationId xmlns:p14="http://schemas.microsoft.com/office/powerpoint/2010/main" val="71724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A314-5B11-1A4B-A186-BB1B6461D508}"/>
              </a:ext>
            </a:extLst>
          </p:cNvPr>
          <p:cNvSpPr>
            <a:spLocks noGrp="1"/>
          </p:cNvSpPr>
          <p:nvPr>
            <p:ph type="title"/>
          </p:nvPr>
        </p:nvSpPr>
        <p:spPr>
          <a:xfrm>
            <a:off x="838200" y="365125"/>
            <a:ext cx="10840656" cy="1325563"/>
          </a:xfrm>
        </p:spPr>
        <p:txBody>
          <a:bodyPr>
            <a:normAutofit/>
          </a:bodyPr>
          <a:lstStyle/>
          <a:p>
            <a:r>
              <a:rPr lang="en-US" dirty="0"/>
              <a:t>SPATIAL PYRAMID COLOUR PERFORMANCE: </a:t>
            </a:r>
            <a:r>
              <a:rPr lang="en-US" dirty="0" err="1"/>
              <a:t>kNN</a:t>
            </a:r>
            <a:endParaRPr lang="en-US" dirty="0"/>
          </a:p>
        </p:txBody>
      </p:sp>
      <p:sp>
        <p:nvSpPr>
          <p:cNvPr id="3" name="Content Placeholder 2">
            <a:extLst>
              <a:ext uri="{FF2B5EF4-FFF2-40B4-BE49-F238E27FC236}">
                <a16:creationId xmlns:a16="http://schemas.microsoft.com/office/drawing/2014/main" id="{54C0B308-B4D2-AA4F-BC2F-241540250288}"/>
              </a:ext>
            </a:extLst>
          </p:cNvPr>
          <p:cNvSpPr>
            <a:spLocks noGrp="1"/>
          </p:cNvSpPr>
          <p:nvPr>
            <p:ph idx="1"/>
          </p:nvPr>
        </p:nvSpPr>
        <p:spPr>
          <a:xfrm>
            <a:off x="838200" y="1825625"/>
            <a:ext cx="5111187" cy="4351338"/>
          </a:xfrm>
        </p:spPr>
        <p:txBody>
          <a:bodyPr>
            <a:normAutofit/>
          </a:bodyPr>
          <a:lstStyle/>
          <a:p>
            <a:r>
              <a:rPr lang="en-US" sz="1800" dirty="0" err="1"/>
              <a:t>kNN</a:t>
            </a:r>
            <a:r>
              <a:rPr lang="en-US" sz="1800" dirty="0"/>
              <a:t> performed well when using </a:t>
            </a:r>
            <a:r>
              <a:rPr lang="en-US" sz="1800" dirty="0" err="1"/>
              <a:t>cityblock</a:t>
            </a:r>
            <a:r>
              <a:rPr lang="en-US" sz="1800" dirty="0"/>
              <a:t> (“Manhattan”) distance, but very poorly </a:t>
            </a:r>
            <a:r>
              <a:rPr lang="en-US" sz="1800"/>
              <a:t>using Euclidean, </a:t>
            </a:r>
            <a:r>
              <a:rPr lang="en-US" sz="1800" dirty="0"/>
              <a:t>regardless of </a:t>
            </a:r>
            <a:r>
              <a:rPr lang="en-US" sz="1800" dirty="0" err="1"/>
              <a:t>colour</a:t>
            </a:r>
            <a:r>
              <a:rPr lang="en-US" sz="1800" dirty="0"/>
              <a:t> method used</a:t>
            </a:r>
          </a:p>
          <a:p>
            <a:r>
              <a:rPr lang="en-US" sz="1800" dirty="0"/>
              <a:t>Euclidean metric unsuitable</a:t>
            </a:r>
          </a:p>
          <a:p>
            <a:pPr lvl="1"/>
            <a:r>
              <a:rPr lang="en-US" sz="1400" dirty="0"/>
              <a:t>Smaller, high-weighted cells of pyramid are sparse histograms – at high vocab sizes, most bins are 0</a:t>
            </a:r>
          </a:p>
          <a:p>
            <a:pPr lvl="1"/>
            <a:r>
              <a:rPr lang="en-US" sz="1400" dirty="0" err="1"/>
              <a:t>kNN</a:t>
            </a:r>
            <a:r>
              <a:rPr lang="en-US" sz="1400" dirty="0"/>
              <a:t> suffers from ‘curse </a:t>
            </a:r>
            <a:r>
              <a:rPr lang="en-US" sz="1400"/>
              <a:t>of dimensionality’</a:t>
            </a:r>
            <a:r>
              <a:rPr lang="en-US" sz="1400" dirty="0"/>
              <a:t> </a:t>
            </a:r>
            <a:r>
              <a:rPr lang="en-US" sz="1400"/>
              <a:t>– </a:t>
            </a:r>
            <a:r>
              <a:rPr lang="en-US" sz="1400" dirty="0"/>
              <a:t>performance decreases with size of feature </a:t>
            </a:r>
            <a:r>
              <a:rPr lang="en-US" sz="1400"/>
              <a:t>vector</a:t>
            </a:r>
            <a:endParaRPr lang="en-US" sz="1400" dirty="0"/>
          </a:p>
          <a:p>
            <a:r>
              <a:rPr lang="en-US" sz="1800" dirty="0"/>
              <a:t>Optimum value of k around 9-15 before plateauing.</a:t>
            </a:r>
          </a:p>
          <a:p>
            <a:r>
              <a:rPr lang="en-US" sz="1800" dirty="0"/>
              <a:t>SVM remains more suitable classifier</a:t>
            </a:r>
          </a:p>
          <a:p>
            <a:endParaRPr lang="en-US" sz="1800" dirty="0"/>
          </a:p>
        </p:txBody>
      </p:sp>
      <p:graphicFrame>
        <p:nvGraphicFramePr>
          <p:cNvPr id="5" name="Chart 4">
            <a:extLst>
              <a:ext uri="{FF2B5EF4-FFF2-40B4-BE49-F238E27FC236}">
                <a16:creationId xmlns:a16="http://schemas.microsoft.com/office/drawing/2014/main" id="{21AD10F9-3B60-9F49-B9EF-5EB13CF8183A}"/>
              </a:ext>
            </a:extLst>
          </p:cNvPr>
          <p:cNvGraphicFramePr>
            <a:graphicFrameLocks/>
          </p:cNvGraphicFramePr>
          <p:nvPr>
            <p:extLst>
              <p:ext uri="{D42A27DB-BD31-4B8C-83A1-F6EECF244321}">
                <p14:modId xmlns:p14="http://schemas.microsoft.com/office/powerpoint/2010/main" val="3004515497"/>
              </p:ext>
            </p:extLst>
          </p:nvPr>
        </p:nvGraphicFramePr>
        <p:xfrm>
          <a:off x="6926093" y="1731575"/>
          <a:ext cx="4427707" cy="2532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FC7D174-371F-154A-AAE3-AC92A007F050}"/>
              </a:ext>
            </a:extLst>
          </p:cNvPr>
          <p:cNvGraphicFramePr>
            <a:graphicFrameLocks/>
          </p:cNvGraphicFramePr>
          <p:nvPr>
            <p:extLst>
              <p:ext uri="{D42A27DB-BD31-4B8C-83A1-F6EECF244321}">
                <p14:modId xmlns:p14="http://schemas.microsoft.com/office/powerpoint/2010/main" val="1667726863"/>
              </p:ext>
            </p:extLst>
          </p:nvPr>
        </p:nvGraphicFramePr>
        <p:xfrm>
          <a:off x="7037962" y="4177785"/>
          <a:ext cx="4315838" cy="26804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75958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λ Comparison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498887"/>
              </p:ext>
            </p:extLst>
          </p:nvPr>
        </p:nvGraphicFramePr>
        <p:xfrm>
          <a:off x="838200" y="1093788"/>
          <a:ext cx="10515600" cy="50831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6180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A314-5B11-1A4B-A186-BB1B6461D508}"/>
              </a:ext>
            </a:extLst>
          </p:cNvPr>
          <p:cNvSpPr>
            <a:spLocks noGrp="1"/>
          </p:cNvSpPr>
          <p:nvPr>
            <p:ph type="title"/>
          </p:nvPr>
        </p:nvSpPr>
        <p:spPr>
          <a:xfrm>
            <a:off x="838200" y="397696"/>
            <a:ext cx="10515600" cy="618385"/>
          </a:xfrm>
        </p:spPr>
        <p:txBody>
          <a:bodyPr>
            <a:normAutofit fontScale="90000"/>
          </a:bodyPr>
          <a:lstStyle/>
          <a:p>
            <a:r>
              <a:rPr lang="en-US" sz="3600" dirty="0"/>
              <a:t>HISTOGRAM</a:t>
            </a:r>
            <a:r>
              <a:rPr lang="en-US" sz="4000" dirty="0"/>
              <a:t> OF ORIENTED GRADIENTS (HOG)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C0B308-B4D2-AA4F-BC2F-241540250288}"/>
                  </a:ext>
                </a:extLst>
              </p:cNvPr>
              <p:cNvSpPr>
                <a:spLocks noGrp="1"/>
              </p:cNvSpPr>
              <p:nvPr>
                <p:ph idx="1"/>
              </p:nvPr>
            </p:nvSpPr>
            <p:spPr>
              <a:xfrm>
                <a:off x="838200" y="1093904"/>
                <a:ext cx="10515600" cy="5540359"/>
              </a:xfrm>
            </p:spPr>
            <p:txBody>
              <a:bodyPr>
                <a:normAutofit lnSpcReduction="10000"/>
              </a:bodyPr>
              <a:lstStyle/>
              <a:p>
                <a:pPr marL="514350" indent="-514350">
                  <a:buFont typeface="+mj-lt"/>
                  <a:buAutoNum type="arabicPeriod"/>
                </a:pPr>
                <a:r>
                  <a:rPr lang="en-US" sz="2000" dirty="0"/>
                  <a:t>Calculate intensity gradients for each pixel in image (horizontal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𝑔</m:t>
                        </m:r>
                      </m:e>
                      <m:sub>
                        <m:r>
                          <a:rPr lang="en-GB" sz="2000" b="0" i="1">
                            <a:latin typeface="Cambria Math" panose="02040503050406030204" pitchFamily="18" charset="0"/>
                          </a:rPr>
                          <m:t>𝑥</m:t>
                        </m:r>
                      </m:sub>
                    </m:sSub>
                  </m:oMath>
                </a14:m>
                <a:r>
                  <a:rPr lang="en-US" sz="2000" dirty="0"/>
                  <a:t> and vertical </a:t>
                </a:r>
                <a14:m>
                  <m:oMath xmlns:m="http://schemas.openxmlformats.org/officeDocument/2006/math">
                    <m:sSub>
                      <m:sSubPr>
                        <m:ctrlPr>
                          <a:rPr lang="en-US" sz="2000" i="1">
                            <a:latin typeface="Cambria Math" panose="02040503050406030204" pitchFamily="18" charset="0"/>
                          </a:rPr>
                        </m:ctrlPr>
                      </m:sSubPr>
                      <m:e>
                        <m:r>
                          <a:rPr lang="en-GB" sz="2000" b="0" i="1">
                            <a:latin typeface="Cambria Math" panose="02040503050406030204" pitchFamily="18" charset="0"/>
                          </a:rPr>
                          <m:t>𝑔</m:t>
                        </m:r>
                      </m:e>
                      <m:sub>
                        <m:r>
                          <a:rPr lang="en-GB" sz="2000" b="0" i="1">
                            <a:latin typeface="Cambria Math" panose="02040503050406030204" pitchFamily="18" charset="0"/>
                          </a:rPr>
                          <m:t>𝑦</m:t>
                        </m:r>
                      </m:sub>
                    </m:sSub>
                  </m:oMath>
                </a14:m>
                <a:r>
                  <a:rPr lang="en-US" sz="2000" dirty="0"/>
                  <a:t> components)</a:t>
                </a:r>
                <a:br>
                  <a:rPr lang="en-US" sz="2000" dirty="0"/>
                </a:br>
                <a:br>
                  <a:rPr lang="en-US" sz="2000" dirty="0"/>
                </a:br>
                <a:r>
                  <a:rPr lang="en-US" sz="2000" dirty="0"/>
                  <a:t>Simple gradient kernels:</a:t>
                </a:r>
                <a:br>
                  <a:rPr lang="en-US" sz="2000" dirty="0"/>
                </a:br>
                <a:br>
                  <a:rPr lang="en-US" sz="2000" dirty="0"/>
                </a:br>
                <a:r>
                  <a:rPr lang="en-US" sz="2000" dirty="0"/>
                  <a:t>Also possible to use Sobel kernels (not implemented here)</a:t>
                </a:r>
              </a:p>
              <a:p>
                <a:pPr marL="514350" indent="-514350">
                  <a:buFont typeface="+mj-lt"/>
                  <a:buAutoNum type="arabicPeriod"/>
                </a:pPr>
                <a:r>
                  <a:rPr lang="en-US" sz="2000" dirty="0"/>
                  <a:t>Calculate gradient magnitude </a:t>
                </a:r>
                <a14:m>
                  <m:oMath xmlns:m="http://schemas.openxmlformats.org/officeDocument/2006/math">
                    <m:r>
                      <a:rPr lang="en-GB" sz="2000" b="0" i="1">
                        <a:latin typeface="Cambria Math" panose="02040503050406030204" pitchFamily="18" charset="0"/>
                      </a:rPr>
                      <m:t>𝑔</m:t>
                    </m:r>
                    <m:r>
                      <a:rPr lang="en-GB" sz="2000" b="0" i="1">
                        <a:latin typeface="Cambria Math" panose="02040503050406030204" pitchFamily="18" charset="0"/>
                      </a:rPr>
                      <m:t>=</m:t>
                    </m:r>
                    <m:rad>
                      <m:radPr>
                        <m:degHide m:val="on"/>
                        <m:ctrlPr>
                          <a:rPr lang="en-GB" sz="2000" b="0" i="1">
                            <a:latin typeface="Cambria Math" panose="02040503050406030204" pitchFamily="18" charset="0"/>
                          </a:rPr>
                        </m:ctrlPr>
                      </m:radPr>
                      <m:deg/>
                      <m:e>
                        <m:sSup>
                          <m:sSupPr>
                            <m:ctrlPr>
                              <a:rPr lang="en-GB" sz="2000" b="0" i="1">
                                <a:latin typeface="Cambria Math" panose="02040503050406030204" pitchFamily="18" charset="0"/>
                              </a:rPr>
                            </m:ctrlPr>
                          </m:sSupPr>
                          <m:e>
                            <m:sSub>
                              <m:sSubPr>
                                <m:ctrlPr>
                                  <a:rPr lang="en-GB" sz="2000" b="0" i="1">
                                    <a:latin typeface="Cambria Math" panose="02040503050406030204" pitchFamily="18" charset="0"/>
                                  </a:rPr>
                                </m:ctrlPr>
                              </m:sSubPr>
                              <m:e>
                                <m:r>
                                  <a:rPr lang="en-GB" sz="2000" b="0" i="1">
                                    <a:latin typeface="Cambria Math" panose="02040503050406030204" pitchFamily="18" charset="0"/>
                                  </a:rPr>
                                  <m:t>𝑔</m:t>
                                </m:r>
                              </m:e>
                              <m:sub>
                                <m:r>
                                  <a:rPr lang="en-GB" sz="2000" b="0" i="1">
                                    <a:latin typeface="Cambria Math" panose="02040503050406030204" pitchFamily="18" charset="0"/>
                                  </a:rPr>
                                  <m:t>𝑥</m:t>
                                </m:r>
                              </m:sub>
                            </m:sSub>
                          </m:e>
                          <m:sup>
                            <m:r>
                              <a:rPr lang="en-GB" sz="2000" b="0" i="1">
                                <a:latin typeface="Cambria Math" panose="02040503050406030204" pitchFamily="18" charset="0"/>
                              </a:rPr>
                              <m:t>2</m:t>
                            </m:r>
                          </m:sup>
                        </m:sSup>
                        <m:r>
                          <a:rPr lang="en-GB" sz="2000" b="0" i="1">
                            <a:latin typeface="Cambria Math" panose="02040503050406030204" pitchFamily="18" charset="0"/>
                          </a:rPr>
                          <m:t>+</m:t>
                        </m:r>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i="1">
                                    <a:latin typeface="Cambria Math" panose="02040503050406030204" pitchFamily="18" charset="0"/>
                                  </a:rPr>
                                  <m:t>𝑔</m:t>
                                </m:r>
                              </m:e>
                              <m:sub>
                                <m:r>
                                  <a:rPr lang="en-GB" sz="2000" b="0" i="1">
                                    <a:latin typeface="Cambria Math" panose="02040503050406030204" pitchFamily="18" charset="0"/>
                                  </a:rPr>
                                  <m:t>𝑦</m:t>
                                </m:r>
                              </m:sub>
                            </m:sSub>
                          </m:e>
                          <m:sup>
                            <m:r>
                              <a:rPr lang="en-GB" sz="2000" i="1">
                                <a:latin typeface="Cambria Math" panose="02040503050406030204" pitchFamily="18" charset="0"/>
                              </a:rPr>
                              <m:t>2</m:t>
                            </m:r>
                          </m:sup>
                        </m:sSup>
                      </m:e>
                    </m:rad>
                  </m:oMath>
                </a14:m>
                <a:r>
                  <a:rPr lang="en-US" sz="2000" dirty="0"/>
                  <a:t>, angle </a:t>
                </a:r>
                <a14:m>
                  <m:oMath xmlns:m="http://schemas.openxmlformats.org/officeDocument/2006/math">
                    <m:r>
                      <m:rPr>
                        <m:sty m:val="p"/>
                      </m:rPr>
                      <a:rPr lang="en-GB" sz="2000">
                        <a:latin typeface="Cambria Math" panose="02040503050406030204" pitchFamily="18" charset="0"/>
                      </a:rPr>
                      <m:t>θ</m:t>
                    </m:r>
                    <m:r>
                      <a:rPr lang="es-ES" sz="2000" i="1">
                        <a:latin typeface="Cambria Math" panose="02040503050406030204" pitchFamily="18" charset="0"/>
                      </a:rPr>
                      <m:t>=</m:t>
                    </m:r>
                    <m:r>
                      <m:rPr>
                        <m:nor/>
                      </m:rPr>
                      <a:rPr lang="es-ES" sz="2000"/>
                      <m:t>arctan</m:t>
                    </m:r>
                    <m:d>
                      <m:dPr>
                        <m:ctrlPr>
                          <a:rPr lang="en-GB" sz="2000" i="1">
                            <a:latin typeface="Cambria Math" panose="02040503050406030204" pitchFamily="18" charset="0"/>
                          </a:rPr>
                        </m:ctrlPr>
                      </m:dPr>
                      <m:e>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a:rPr lang="en-GB" sz="2000" i="1">
                                    <a:latin typeface="Cambria Math" panose="02040503050406030204" pitchFamily="18" charset="0"/>
                                  </a:rPr>
                                  <m:t>𝑔</m:t>
                                </m:r>
                              </m:e>
                              <m:sub>
                                <m:r>
                                  <a:rPr lang="en-GB" sz="2000" i="1">
                                    <a:latin typeface="Cambria Math" panose="02040503050406030204" pitchFamily="18" charset="0"/>
                                  </a:rPr>
                                  <m:t>𝑦</m:t>
                                </m:r>
                              </m:sub>
                            </m:sSub>
                          </m:num>
                          <m:den>
                            <m:sSub>
                              <m:sSubPr>
                                <m:ctrlPr>
                                  <a:rPr lang="en-GB" sz="2000" i="1">
                                    <a:latin typeface="Cambria Math" panose="02040503050406030204" pitchFamily="18" charset="0"/>
                                  </a:rPr>
                                </m:ctrlPr>
                              </m:sSubPr>
                              <m:e>
                                <m:r>
                                  <a:rPr lang="en-GB" sz="2000" i="1">
                                    <a:latin typeface="Cambria Math" panose="02040503050406030204" pitchFamily="18" charset="0"/>
                                  </a:rPr>
                                  <m:t>𝑔</m:t>
                                </m:r>
                              </m:e>
                              <m:sub>
                                <m:r>
                                  <a:rPr lang="en-GB" sz="2000" i="1">
                                    <a:latin typeface="Cambria Math" panose="02040503050406030204" pitchFamily="18" charset="0"/>
                                  </a:rPr>
                                  <m:t>𝑥</m:t>
                                </m:r>
                              </m:sub>
                            </m:sSub>
                          </m:den>
                        </m:f>
                      </m:e>
                    </m:d>
                  </m:oMath>
                </a14:m>
                <a:endParaRPr lang="en-GB" sz="2000" dirty="0"/>
              </a:p>
              <a:p>
                <a:pPr marL="514350" indent="-514350">
                  <a:buFont typeface="+mj-lt"/>
                  <a:buAutoNum type="arabicPeriod"/>
                </a:pPr>
                <a:r>
                  <a:rPr lang="en-US" sz="2000" dirty="0"/>
                  <a:t>Partition image into cells of </a:t>
                </a:r>
                <a:r>
                  <a:rPr lang="en-US" sz="2000" dirty="0" err="1"/>
                  <a:t>NxN</a:t>
                </a:r>
                <a:r>
                  <a:rPr lang="en-US" sz="2000" dirty="0"/>
                  <a:t> pixels</a:t>
                </a:r>
              </a:p>
              <a:p>
                <a:pPr marL="514350" indent="-514350">
                  <a:buFont typeface="+mj-lt"/>
                  <a:buAutoNum type="arabicPeriod"/>
                </a:pPr>
                <a:r>
                  <a:rPr lang="en-US" sz="2000" dirty="0"/>
                  <a:t>For each cell, produce histogram, allocating each pixel gradient according to its absolute angle |𝜃|, weighted by its magnitude</a:t>
                </a:r>
              </a:p>
              <a:p>
                <a:pPr lvl="1"/>
                <a:r>
                  <a:rPr lang="en-US" sz="1600" dirty="0"/>
                  <a:t>Typical bin size 20°</a:t>
                </a:r>
              </a:p>
              <a:p>
                <a:pPr marL="514350" indent="-514350">
                  <a:buFont typeface="+mj-lt"/>
                  <a:buAutoNum type="arabicPeriod"/>
                </a:pPr>
                <a:r>
                  <a:rPr lang="en-US" sz="2000" dirty="0"/>
                  <a:t>Each gradient is interpolated between bins proportionally</a:t>
                </a:r>
              </a:p>
              <a:p>
                <a:pPr lvl="1"/>
                <a:r>
                  <a:rPr lang="en-US" sz="1600" dirty="0" err="1"/>
                  <a:t>Eg.</a:t>
                </a:r>
                <a:r>
                  <a:rPr lang="en-US" sz="1600" dirty="0"/>
                  <a:t> A gradient of magnitude 40 and angle 25° would contribute 10 to 20° bin and 10 to 40° bin</a:t>
                </a:r>
              </a:p>
              <a:p>
                <a:pPr marL="514350" indent="-514350">
                  <a:buFont typeface="+mj-lt"/>
                  <a:buAutoNum type="arabicPeriod" startAt="6"/>
                </a:pPr>
                <a:r>
                  <a:rPr lang="en-GB" sz="2000" dirty="0"/>
                  <a:t>Apply block normalisation to each 2x2 block of cells</a:t>
                </a:r>
              </a:p>
              <a:p>
                <a:pPr lvl="1"/>
                <a:r>
                  <a:rPr lang="en-GB" sz="1600" dirty="0"/>
                  <a:t>Normalising histograms makes features less variant to changes in contrast</a:t>
                </a:r>
              </a:p>
              <a:p>
                <a:pPr marL="457200" indent="-457200">
                  <a:buFont typeface="+mj-lt"/>
                  <a:buAutoNum type="arabicPeriod" startAt="7"/>
                </a:pPr>
                <a:r>
                  <a:rPr lang="en-GB" sz="2100" dirty="0"/>
                  <a:t>Concatenate blocks to form feature vector</a:t>
                </a:r>
              </a:p>
              <a:p>
                <a:pPr marL="457200" indent="-457200">
                  <a:buFont typeface="+mj-lt"/>
                  <a:buAutoNum type="arabicPeriod" startAt="7"/>
                </a:pPr>
                <a:r>
                  <a:rPr lang="en-GB" sz="2100" dirty="0"/>
                  <a:t>(Bag features together into vocabulary in similar fashion to Bag-of-Words)</a:t>
                </a:r>
                <a:endParaRPr lang="en-US" sz="2100" dirty="0"/>
              </a:p>
              <a:p>
                <a:pPr marL="457200" indent="-457200">
                  <a:buFont typeface="+mj-lt"/>
                  <a:buAutoNum type="arabicPeriod" startAt="7"/>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mc:Choice>
        <mc:Fallback xmlns="">
          <p:sp>
            <p:nvSpPr>
              <p:cNvPr id="3" name="Content Placeholder 2">
                <a:extLst>
                  <a:ext uri="{FF2B5EF4-FFF2-40B4-BE49-F238E27FC236}">
                    <a16:creationId xmlns:a16="http://schemas.microsoft.com/office/drawing/2014/main" id="{54C0B308-B4D2-AA4F-BC2F-241540250288}"/>
                  </a:ext>
                </a:extLst>
              </p:cNvPr>
              <p:cNvSpPr>
                <a:spLocks noGrp="1" noRot="1" noChangeAspect="1" noMove="1" noResize="1" noEditPoints="1" noAdjustHandles="1" noChangeArrowheads="1" noChangeShapeType="1" noTextEdit="1"/>
              </p:cNvSpPr>
              <p:nvPr>
                <p:ph idx="1"/>
              </p:nvPr>
            </p:nvSpPr>
            <p:spPr>
              <a:xfrm>
                <a:off x="838200" y="1093904"/>
                <a:ext cx="10515600" cy="5540359"/>
              </a:xfrm>
              <a:blipFill>
                <a:blip r:embed="rId3"/>
                <a:stretch>
                  <a:fillRect l="-754" t="-1540" r="-580"/>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C2FC36D7-B2A9-8245-BF5D-1677A507B527}"/>
              </a:ext>
            </a:extLst>
          </p:cNvPr>
          <p:cNvGrpSpPr/>
          <p:nvPr/>
        </p:nvGrpSpPr>
        <p:grpSpPr>
          <a:xfrm>
            <a:off x="4116816" y="1624321"/>
            <a:ext cx="835062" cy="265520"/>
            <a:chOff x="2253343" y="3935186"/>
            <a:chExt cx="1706335" cy="571500"/>
          </a:xfrm>
        </p:grpSpPr>
        <p:sp>
          <p:nvSpPr>
            <p:cNvPr id="4" name="Rectangle 3">
              <a:extLst>
                <a:ext uri="{FF2B5EF4-FFF2-40B4-BE49-F238E27FC236}">
                  <a16:creationId xmlns:a16="http://schemas.microsoft.com/office/drawing/2014/main" id="{2DF9D231-159B-0F4A-8081-740DA660EFE9}"/>
                </a:ext>
              </a:extLst>
            </p:cNvPr>
            <p:cNvSpPr/>
            <p:nvPr/>
          </p:nvSpPr>
          <p:spPr>
            <a:xfrm>
              <a:off x="2253343" y="3935186"/>
              <a:ext cx="571500"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-1</a:t>
              </a:r>
            </a:p>
          </p:txBody>
        </p:sp>
        <p:sp>
          <p:nvSpPr>
            <p:cNvPr id="5" name="Rectangle 4">
              <a:extLst>
                <a:ext uri="{FF2B5EF4-FFF2-40B4-BE49-F238E27FC236}">
                  <a16:creationId xmlns:a16="http://schemas.microsoft.com/office/drawing/2014/main" id="{451AB364-3E79-054D-806B-13106A05A406}"/>
                </a:ext>
              </a:extLst>
            </p:cNvPr>
            <p:cNvSpPr/>
            <p:nvPr/>
          </p:nvSpPr>
          <p:spPr>
            <a:xfrm>
              <a:off x="2824843" y="3935186"/>
              <a:ext cx="571500"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0</a:t>
              </a:r>
            </a:p>
          </p:txBody>
        </p:sp>
        <p:sp>
          <p:nvSpPr>
            <p:cNvPr id="6" name="Rectangle 5">
              <a:extLst>
                <a:ext uri="{FF2B5EF4-FFF2-40B4-BE49-F238E27FC236}">
                  <a16:creationId xmlns:a16="http://schemas.microsoft.com/office/drawing/2014/main" id="{5D292433-5346-2B4D-8BD3-34E92F2AFB1C}"/>
                </a:ext>
              </a:extLst>
            </p:cNvPr>
            <p:cNvSpPr/>
            <p:nvPr/>
          </p:nvSpPr>
          <p:spPr>
            <a:xfrm>
              <a:off x="3388178" y="3935186"/>
              <a:ext cx="571500"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1</a:t>
              </a:r>
            </a:p>
          </p:txBody>
        </p:sp>
      </p:grpSp>
      <p:grpSp>
        <p:nvGrpSpPr>
          <p:cNvPr id="8" name="Group 7">
            <a:extLst>
              <a:ext uri="{FF2B5EF4-FFF2-40B4-BE49-F238E27FC236}">
                <a16:creationId xmlns:a16="http://schemas.microsoft.com/office/drawing/2014/main" id="{28CA421E-729E-D449-8892-B25772B26409}"/>
              </a:ext>
            </a:extLst>
          </p:cNvPr>
          <p:cNvGrpSpPr/>
          <p:nvPr/>
        </p:nvGrpSpPr>
        <p:grpSpPr>
          <a:xfrm>
            <a:off x="5077926" y="1381326"/>
            <a:ext cx="279686" cy="724146"/>
            <a:chOff x="2824843" y="3363686"/>
            <a:chExt cx="571500" cy="1714500"/>
          </a:xfrm>
        </p:grpSpPr>
        <p:sp>
          <p:nvSpPr>
            <p:cNvPr id="9" name="Rectangle 8">
              <a:extLst>
                <a:ext uri="{FF2B5EF4-FFF2-40B4-BE49-F238E27FC236}">
                  <a16:creationId xmlns:a16="http://schemas.microsoft.com/office/drawing/2014/main" id="{50F68C2A-602E-054E-8DCA-6EB4E3C2564A}"/>
                </a:ext>
              </a:extLst>
            </p:cNvPr>
            <p:cNvSpPr/>
            <p:nvPr/>
          </p:nvSpPr>
          <p:spPr>
            <a:xfrm>
              <a:off x="2824843" y="3363686"/>
              <a:ext cx="571500"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-1</a:t>
              </a:r>
            </a:p>
          </p:txBody>
        </p:sp>
        <p:sp>
          <p:nvSpPr>
            <p:cNvPr id="10" name="Rectangle 9">
              <a:extLst>
                <a:ext uri="{FF2B5EF4-FFF2-40B4-BE49-F238E27FC236}">
                  <a16:creationId xmlns:a16="http://schemas.microsoft.com/office/drawing/2014/main" id="{82CC5934-AA9F-EB40-B3F6-0EBCC6A4DB61}"/>
                </a:ext>
              </a:extLst>
            </p:cNvPr>
            <p:cNvSpPr/>
            <p:nvPr/>
          </p:nvSpPr>
          <p:spPr>
            <a:xfrm>
              <a:off x="2824843" y="3935186"/>
              <a:ext cx="571500"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0</a:t>
              </a:r>
            </a:p>
          </p:txBody>
        </p:sp>
        <p:sp>
          <p:nvSpPr>
            <p:cNvPr id="11" name="Rectangle 10">
              <a:extLst>
                <a:ext uri="{FF2B5EF4-FFF2-40B4-BE49-F238E27FC236}">
                  <a16:creationId xmlns:a16="http://schemas.microsoft.com/office/drawing/2014/main" id="{76A621F6-5CFF-1C45-A655-7E62B0A220C4}"/>
                </a:ext>
              </a:extLst>
            </p:cNvPr>
            <p:cNvSpPr/>
            <p:nvPr/>
          </p:nvSpPr>
          <p:spPr>
            <a:xfrm>
              <a:off x="2824843" y="4506686"/>
              <a:ext cx="571500"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1</a:t>
              </a:r>
            </a:p>
          </p:txBody>
        </p:sp>
      </p:grpSp>
    </p:spTree>
    <p:extLst>
      <p:ext uri="{BB962C8B-B14F-4D97-AF65-F5344CB8AC3E}">
        <p14:creationId xmlns:p14="http://schemas.microsoft.com/office/powerpoint/2010/main" val="349108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635F-D1BD-F544-8387-274671FDD211}"/>
              </a:ext>
            </a:extLst>
          </p:cNvPr>
          <p:cNvSpPr>
            <a:spLocks noGrp="1"/>
          </p:cNvSpPr>
          <p:nvPr>
            <p:ph type="title"/>
          </p:nvPr>
        </p:nvSpPr>
        <p:spPr/>
        <p:txBody>
          <a:bodyPr/>
          <a:lstStyle/>
          <a:p>
            <a:r>
              <a:rPr lang="en-US" dirty="0"/>
              <a:t>HOG FEATURE PERFORMANCE</a:t>
            </a:r>
          </a:p>
        </p:txBody>
      </p:sp>
      <p:sp>
        <p:nvSpPr>
          <p:cNvPr id="3" name="Content Placeholder 2">
            <a:extLst>
              <a:ext uri="{FF2B5EF4-FFF2-40B4-BE49-F238E27FC236}">
                <a16:creationId xmlns:a16="http://schemas.microsoft.com/office/drawing/2014/main" id="{AF30F7ED-2FE5-8C41-8F49-B23DC9867812}"/>
              </a:ext>
            </a:extLst>
          </p:cNvPr>
          <p:cNvSpPr>
            <a:spLocks noGrp="1"/>
          </p:cNvSpPr>
          <p:nvPr>
            <p:ph idx="1"/>
          </p:nvPr>
        </p:nvSpPr>
        <p:spPr>
          <a:xfrm>
            <a:off x="838200" y="1093905"/>
            <a:ext cx="6233809" cy="5083058"/>
          </a:xfrm>
        </p:spPr>
        <p:txBody>
          <a:bodyPr>
            <a:normAutofit/>
          </a:bodyPr>
          <a:lstStyle/>
          <a:p>
            <a:r>
              <a:rPr lang="en-US" sz="2000" dirty="0"/>
              <a:t>Using HOG alone resulted in moderate results - 51% max when using SVM classifier</a:t>
            </a:r>
          </a:p>
          <a:p>
            <a:endParaRPr lang="en-US" sz="2000" dirty="0"/>
          </a:p>
          <a:p>
            <a:r>
              <a:rPr lang="en-US" sz="2000" dirty="0"/>
              <a:t>Naïve Bayes classifier outperformed by other classifiers. Accuracy plateaued relatively fast with increased vocabulary size.</a:t>
            </a:r>
          </a:p>
        </p:txBody>
      </p:sp>
      <p:graphicFrame>
        <p:nvGraphicFramePr>
          <p:cNvPr id="4" name="Chart 3">
            <a:extLst>
              <a:ext uri="{FF2B5EF4-FFF2-40B4-BE49-F238E27FC236}">
                <a16:creationId xmlns:a16="http://schemas.microsoft.com/office/drawing/2014/main" id="{CE823025-4C80-8246-8B1F-6C07B4BDA629}"/>
              </a:ext>
            </a:extLst>
          </p:cNvPr>
          <p:cNvGraphicFramePr>
            <a:graphicFrameLocks/>
          </p:cNvGraphicFramePr>
          <p:nvPr>
            <p:extLst>
              <p:ext uri="{D42A27DB-BD31-4B8C-83A1-F6EECF244321}">
                <p14:modId xmlns:p14="http://schemas.microsoft.com/office/powerpoint/2010/main" val="1098259871"/>
              </p:ext>
            </p:extLst>
          </p:nvPr>
        </p:nvGraphicFramePr>
        <p:xfrm>
          <a:off x="7149830" y="1225686"/>
          <a:ext cx="4727642" cy="49512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53734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635F-D1BD-F544-8387-274671FDD211}"/>
              </a:ext>
            </a:extLst>
          </p:cNvPr>
          <p:cNvSpPr>
            <a:spLocks noGrp="1"/>
          </p:cNvSpPr>
          <p:nvPr>
            <p:ph type="title"/>
          </p:nvPr>
        </p:nvSpPr>
        <p:spPr/>
        <p:txBody>
          <a:bodyPr/>
          <a:lstStyle/>
          <a:p>
            <a:r>
              <a:rPr lang="en-US" dirty="0"/>
              <a:t>NAÏVE BAYES CLASSIFIER</a:t>
            </a:r>
          </a:p>
        </p:txBody>
      </p:sp>
      <p:sp>
        <p:nvSpPr>
          <p:cNvPr id="3" name="Content Placeholder 2">
            <a:extLst>
              <a:ext uri="{FF2B5EF4-FFF2-40B4-BE49-F238E27FC236}">
                <a16:creationId xmlns:a16="http://schemas.microsoft.com/office/drawing/2014/main" id="{AF30F7ED-2FE5-8C41-8F49-B23DC9867812}"/>
              </a:ext>
            </a:extLst>
          </p:cNvPr>
          <p:cNvSpPr>
            <a:spLocks noGrp="1"/>
          </p:cNvSpPr>
          <p:nvPr>
            <p:ph idx="1"/>
          </p:nvPr>
        </p:nvSpPr>
        <p:spPr>
          <a:xfrm>
            <a:off x="838201" y="1093905"/>
            <a:ext cx="5157486" cy="5083058"/>
          </a:xfrm>
        </p:spPr>
        <p:txBody>
          <a:bodyPr>
            <a:normAutofit/>
          </a:bodyPr>
          <a:lstStyle/>
          <a:p>
            <a:r>
              <a:rPr lang="en-US" sz="2000" dirty="0"/>
              <a:t>Naïve Bayes surprisingly accurate at low vocabular size, but decreases afterwards for most features</a:t>
            </a:r>
          </a:p>
          <a:p>
            <a:r>
              <a:rPr lang="en-US" sz="2000" dirty="0"/>
              <a:t>Adding </a:t>
            </a:r>
            <a:r>
              <a:rPr lang="en-US" sz="2000" dirty="0" err="1"/>
              <a:t>colour</a:t>
            </a:r>
            <a:r>
              <a:rPr lang="en-US" sz="2000" dirty="0"/>
              <a:t> information has little effect</a:t>
            </a:r>
          </a:p>
          <a:p>
            <a:pPr lvl="1"/>
            <a:r>
              <a:rPr lang="en-US" sz="1600" dirty="0"/>
              <a:t>Assumption that features are independent may be a cause</a:t>
            </a:r>
          </a:p>
          <a:p>
            <a:r>
              <a:rPr lang="en-US" sz="2000" dirty="0"/>
              <a:t>Spatial pyramid overtaken by Bag of SIFTS after bin size of 200</a:t>
            </a:r>
          </a:p>
          <a:p>
            <a:r>
              <a:rPr lang="en-US" sz="2000" dirty="0"/>
              <a:t>HOG features perform poorly but high accuracy maintained for Underwater, Forest and Tall Building</a:t>
            </a:r>
            <a:endParaRPr lang="en-US" sz="1600" dirty="0"/>
          </a:p>
        </p:txBody>
      </p:sp>
      <p:graphicFrame>
        <p:nvGraphicFramePr>
          <p:cNvPr id="5" name="Chart 4">
            <a:extLst>
              <a:ext uri="{FF2B5EF4-FFF2-40B4-BE49-F238E27FC236}">
                <a16:creationId xmlns:a16="http://schemas.microsoft.com/office/drawing/2014/main" id="{76236207-D5B1-0247-B4DA-B1A1BD5E4C2F}"/>
              </a:ext>
            </a:extLst>
          </p:cNvPr>
          <p:cNvGraphicFramePr>
            <a:graphicFrameLocks/>
          </p:cNvGraphicFramePr>
          <p:nvPr>
            <p:extLst>
              <p:ext uri="{D42A27DB-BD31-4B8C-83A1-F6EECF244321}">
                <p14:modId xmlns:p14="http://schemas.microsoft.com/office/powerpoint/2010/main" val="3934481908"/>
              </p:ext>
            </p:extLst>
          </p:nvPr>
        </p:nvGraphicFramePr>
        <p:xfrm>
          <a:off x="6192456" y="1585732"/>
          <a:ext cx="5625416" cy="45912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883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FA08-1154-DF44-BC01-0DF28A73AB5E}"/>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315584F-CE40-9142-8203-DEA0B8EFA066}"/>
              </a:ext>
            </a:extLst>
          </p:cNvPr>
          <p:cNvSpPr>
            <a:spLocks noGrp="1"/>
          </p:cNvSpPr>
          <p:nvPr>
            <p:ph idx="1"/>
          </p:nvPr>
        </p:nvSpPr>
        <p:spPr/>
        <p:txBody>
          <a:bodyPr/>
          <a:lstStyle/>
          <a:p>
            <a:r>
              <a:rPr lang="en-US" dirty="0"/>
              <a:t>Performed image classification experiments using three feature selection methods</a:t>
            </a:r>
          </a:p>
          <a:p>
            <a:pPr lvl="1"/>
            <a:r>
              <a:rPr lang="en-US" dirty="0"/>
              <a:t>Bag of SIFTs (Scale-Invariant Feature Transform)</a:t>
            </a:r>
          </a:p>
          <a:p>
            <a:pPr lvl="1"/>
            <a:r>
              <a:rPr lang="en-US" dirty="0"/>
              <a:t>Spatial Pyramid Matching</a:t>
            </a:r>
          </a:p>
          <a:p>
            <a:pPr lvl="1"/>
            <a:r>
              <a:rPr lang="en-US" dirty="0"/>
              <a:t>Histogram of Oriented Gradients (Bag of HOGs)</a:t>
            </a:r>
          </a:p>
          <a:p>
            <a:r>
              <a:rPr lang="en-US" dirty="0"/>
              <a:t>Tested three classifiers</a:t>
            </a:r>
          </a:p>
          <a:p>
            <a:pPr lvl="1"/>
            <a:r>
              <a:rPr lang="en-US" dirty="0"/>
              <a:t>k-Nearest </a:t>
            </a:r>
            <a:r>
              <a:rPr lang="en-US" dirty="0" err="1"/>
              <a:t>Neighbours</a:t>
            </a:r>
            <a:r>
              <a:rPr lang="en-US" dirty="0"/>
              <a:t> (</a:t>
            </a:r>
            <a:r>
              <a:rPr lang="en-US" dirty="0" err="1"/>
              <a:t>kNN</a:t>
            </a:r>
            <a:r>
              <a:rPr lang="en-US" dirty="0"/>
              <a:t>)</a:t>
            </a:r>
          </a:p>
          <a:p>
            <a:pPr lvl="1"/>
            <a:r>
              <a:rPr lang="en-US" dirty="0"/>
              <a:t>Support Vector Machine (SVM)</a:t>
            </a:r>
          </a:p>
          <a:p>
            <a:pPr lvl="1"/>
            <a:r>
              <a:rPr lang="en-US" dirty="0"/>
              <a:t>Naïve Bayes</a:t>
            </a:r>
          </a:p>
          <a:p>
            <a:r>
              <a:rPr lang="en-US" dirty="0"/>
              <a:t>Explored addition of </a:t>
            </a:r>
            <a:r>
              <a:rPr lang="en-US" dirty="0" err="1"/>
              <a:t>colour</a:t>
            </a:r>
            <a:r>
              <a:rPr lang="en-US" dirty="0"/>
              <a:t>-based SIFT features in Bag-of-SIFTS and Spatial Pyramids)</a:t>
            </a:r>
          </a:p>
        </p:txBody>
      </p:sp>
    </p:spTree>
    <p:extLst>
      <p:ext uri="{BB962C8B-B14F-4D97-AF65-F5344CB8AC3E}">
        <p14:creationId xmlns:p14="http://schemas.microsoft.com/office/powerpoint/2010/main" val="3066225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635F-D1BD-F544-8387-274671FDD211}"/>
              </a:ext>
            </a:extLst>
          </p:cNvPr>
          <p:cNvSpPr>
            <a:spLocks noGrp="1"/>
          </p:cNvSpPr>
          <p:nvPr>
            <p:ph type="title"/>
          </p:nvPr>
        </p:nvSpPr>
        <p:spPr/>
        <p:txBody>
          <a:bodyPr/>
          <a:lstStyle/>
          <a:p>
            <a:r>
              <a:rPr lang="en-US" dirty="0"/>
              <a:t>NAÏVE BAYES CLASSIFIER</a:t>
            </a:r>
          </a:p>
        </p:txBody>
      </p:sp>
      <p:sp>
        <p:nvSpPr>
          <p:cNvPr id="3" name="Content Placeholder 2">
            <a:extLst>
              <a:ext uri="{FF2B5EF4-FFF2-40B4-BE49-F238E27FC236}">
                <a16:creationId xmlns:a16="http://schemas.microsoft.com/office/drawing/2014/main" id="{AF30F7ED-2FE5-8C41-8F49-B23DC9867812}"/>
              </a:ext>
            </a:extLst>
          </p:cNvPr>
          <p:cNvSpPr>
            <a:spLocks noGrp="1"/>
          </p:cNvSpPr>
          <p:nvPr>
            <p:ph idx="1"/>
          </p:nvPr>
        </p:nvSpPr>
        <p:spPr>
          <a:xfrm>
            <a:off x="838201" y="1093905"/>
            <a:ext cx="5157486" cy="5083058"/>
          </a:xfrm>
        </p:spPr>
        <p:txBody>
          <a:bodyPr>
            <a:normAutofit/>
          </a:bodyPr>
          <a:lstStyle/>
          <a:p>
            <a:r>
              <a:rPr lang="en-US" sz="2000" dirty="0"/>
              <a:t>Naïve Bayes surprisingly accurate at low vocabular size, but decreases afterwards for most features</a:t>
            </a:r>
          </a:p>
          <a:p>
            <a:r>
              <a:rPr lang="en-US" sz="2000" dirty="0"/>
              <a:t>Adding </a:t>
            </a:r>
            <a:r>
              <a:rPr lang="en-US" sz="2000" dirty="0" err="1"/>
              <a:t>colour</a:t>
            </a:r>
            <a:r>
              <a:rPr lang="en-US" sz="2000" dirty="0"/>
              <a:t> information has little effect</a:t>
            </a:r>
          </a:p>
          <a:p>
            <a:pPr lvl="1"/>
            <a:r>
              <a:rPr lang="en-US" sz="1600" dirty="0"/>
              <a:t>Assumption that features are independent may be a cause</a:t>
            </a:r>
          </a:p>
          <a:p>
            <a:r>
              <a:rPr lang="en-US" sz="2000" dirty="0"/>
              <a:t>Spatial pyramid overtaken by Bag of SIFTS after bin size of 200</a:t>
            </a:r>
          </a:p>
          <a:p>
            <a:r>
              <a:rPr lang="en-US" sz="2000" dirty="0"/>
              <a:t>HOG features perform poorly but high accuracy maintained for Underwater, Forest and Tall Building</a:t>
            </a:r>
            <a:endParaRPr lang="en-US" sz="1600" dirty="0"/>
          </a:p>
        </p:txBody>
      </p:sp>
      <p:pic>
        <p:nvPicPr>
          <p:cNvPr id="6" name="Picture 5">
            <a:extLst>
              <a:ext uri="{FF2B5EF4-FFF2-40B4-BE49-F238E27FC236}">
                <a16:creationId xmlns:a16="http://schemas.microsoft.com/office/drawing/2014/main" id="{6AAEA7A2-C9DB-0B4D-9B95-11541C643479}"/>
              </a:ext>
            </a:extLst>
          </p:cNvPr>
          <p:cNvPicPr>
            <a:picLocks noChangeAspect="1"/>
          </p:cNvPicPr>
          <p:nvPr/>
        </p:nvPicPr>
        <p:blipFill>
          <a:blip r:embed="rId2"/>
          <a:stretch>
            <a:fillRect/>
          </a:stretch>
        </p:blipFill>
        <p:spPr>
          <a:xfrm>
            <a:off x="6354381" y="1493994"/>
            <a:ext cx="5330828" cy="4119728"/>
          </a:xfrm>
          <a:prstGeom prst="rect">
            <a:avLst/>
          </a:prstGeom>
        </p:spPr>
      </p:pic>
    </p:spTree>
    <p:extLst>
      <p:ext uri="{BB962C8B-B14F-4D97-AF65-F5344CB8AC3E}">
        <p14:creationId xmlns:p14="http://schemas.microsoft.com/office/powerpoint/2010/main" val="3279882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635F-D1BD-F544-8387-274671FDD211}"/>
              </a:ext>
            </a:extLst>
          </p:cNvPr>
          <p:cNvSpPr>
            <a:spLocks noGrp="1"/>
          </p:cNvSpPr>
          <p:nvPr>
            <p:ph type="title"/>
          </p:nvPr>
        </p:nvSpPr>
        <p:spPr/>
        <p:txBody>
          <a:bodyPr/>
          <a:lstStyle/>
          <a:p>
            <a:r>
              <a:rPr lang="en-US" dirty="0"/>
              <a:t>COMBINING HOG FEATURES</a:t>
            </a:r>
          </a:p>
        </p:txBody>
      </p:sp>
      <p:sp>
        <p:nvSpPr>
          <p:cNvPr id="3" name="Content Placeholder 2">
            <a:extLst>
              <a:ext uri="{FF2B5EF4-FFF2-40B4-BE49-F238E27FC236}">
                <a16:creationId xmlns:a16="http://schemas.microsoft.com/office/drawing/2014/main" id="{AF30F7ED-2FE5-8C41-8F49-B23DC9867812}"/>
              </a:ext>
            </a:extLst>
          </p:cNvPr>
          <p:cNvSpPr>
            <a:spLocks noGrp="1"/>
          </p:cNvSpPr>
          <p:nvPr>
            <p:ph idx="1"/>
          </p:nvPr>
        </p:nvSpPr>
        <p:spPr>
          <a:xfrm>
            <a:off x="838200" y="1093905"/>
            <a:ext cx="6233809" cy="5083058"/>
          </a:xfrm>
        </p:spPr>
        <p:txBody>
          <a:bodyPr>
            <a:normAutofit/>
          </a:bodyPr>
          <a:lstStyle/>
          <a:p>
            <a:r>
              <a:rPr lang="en-US" sz="2000" dirty="0"/>
              <a:t>Also tried combining HOG features with other image descriptors such as </a:t>
            </a:r>
            <a:r>
              <a:rPr lang="en-US" sz="2000" dirty="0" err="1"/>
              <a:t>colour</a:t>
            </a:r>
            <a:r>
              <a:rPr lang="en-US" sz="2000" dirty="0"/>
              <a:t> histograms and tiny images</a:t>
            </a:r>
          </a:p>
          <a:p>
            <a:r>
              <a:rPr lang="en-US" sz="2000" dirty="0"/>
              <a:t>Combining HOG features with tiny image feature (RGB values of images resampled to 4x4px resulted in 5-8% increase in accuracy versus HOGs along</a:t>
            </a:r>
          </a:p>
          <a:p>
            <a:r>
              <a:rPr lang="en-US" sz="2000" dirty="0"/>
              <a:t>However concatenating with </a:t>
            </a:r>
            <a:r>
              <a:rPr lang="en-US" sz="2000" dirty="0" err="1"/>
              <a:t>colour</a:t>
            </a:r>
            <a:r>
              <a:rPr lang="en-US" sz="2000" dirty="0"/>
              <a:t> histogram data reduced accuracy</a:t>
            </a:r>
          </a:p>
          <a:p>
            <a:endParaRPr lang="en-US" sz="2000" dirty="0"/>
          </a:p>
          <a:p>
            <a:pPr marL="0" indent="0">
              <a:buNone/>
            </a:pPr>
            <a:endParaRPr lang="en-US" sz="2000" dirty="0"/>
          </a:p>
          <a:p>
            <a:endParaRPr lang="en-US" sz="2000" dirty="0"/>
          </a:p>
        </p:txBody>
      </p:sp>
      <p:graphicFrame>
        <p:nvGraphicFramePr>
          <p:cNvPr id="5" name="Chart 4">
            <a:extLst>
              <a:ext uri="{FF2B5EF4-FFF2-40B4-BE49-F238E27FC236}">
                <a16:creationId xmlns:a16="http://schemas.microsoft.com/office/drawing/2014/main" id="{E1DABDFA-32D0-3247-A881-02DD1E079B22}"/>
              </a:ext>
            </a:extLst>
          </p:cNvPr>
          <p:cNvGraphicFramePr>
            <a:graphicFrameLocks/>
          </p:cNvGraphicFramePr>
          <p:nvPr>
            <p:extLst>
              <p:ext uri="{D42A27DB-BD31-4B8C-83A1-F6EECF244321}">
                <p14:modId xmlns:p14="http://schemas.microsoft.com/office/powerpoint/2010/main" val="133194289"/>
              </p:ext>
            </p:extLst>
          </p:nvPr>
        </p:nvGraphicFramePr>
        <p:xfrm>
          <a:off x="6721813" y="1093905"/>
          <a:ext cx="5013190" cy="4985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5964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1741-6E55-F943-97FF-1BBB28D30D2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6E9ED60-5E17-5E4A-B295-B0F6D50CBCF3}"/>
              </a:ext>
            </a:extLst>
          </p:cNvPr>
          <p:cNvSpPr>
            <a:spLocks noGrp="1"/>
          </p:cNvSpPr>
          <p:nvPr>
            <p:ph idx="1"/>
          </p:nvPr>
        </p:nvSpPr>
        <p:spPr/>
        <p:txBody>
          <a:bodyPr/>
          <a:lstStyle/>
          <a:p>
            <a:r>
              <a:rPr lang="en-US" dirty="0"/>
              <a:t>While all three feature selection methods produced promising results, spatial pyramid was best performing</a:t>
            </a:r>
          </a:p>
          <a:p>
            <a:r>
              <a:rPr lang="en-US" dirty="0"/>
              <a:t>Inclusion of </a:t>
            </a:r>
            <a:r>
              <a:rPr lang="en-US" dirty="0" err="1"/>
              <a:t>colour</a:t>
            </a:r>
            <a:r>
              <a:rPr lang="en-US" dirty="0"/>
              <a:t>-based SIFT features mostly resulted in increased classification accuracy</a:t>
            </a:r>
          </a:p>
          <a:p>
            <a:pPr lvl="1"/>
            <a:r>
              <a:rPr lang="en-US" dirty="0"/>
              <a:t>Transformed-RGB SIFT features offered higher gain in accuracy among those evaluated</a:t>
            </a:r>
          </a:p>
          <a:p>
            <a:r>
              <a:rPr lang="en-US" dirty="0"/>
              <a:t>HOG Features performed moderately well, but not more effectively than Bag-of-SIFTS or Spatial Pyramids</a:t>
            </a:r>
          </a:p>
          <a:p>
            <a:pPr lvl="1"/>
            <a:r>
              <a:rPr lang="en-US" dirty="0"/>
              <a:t>Naïve Bayes underperforms compared to other classifiers – especially using HOG features. Level of co-dependence between attributes may be factor</a:t>
            </a:r>
          </a:p>
        </p:txBody>
      </p:sp>
    </p:spTree>
    <p:extLst>
      <p:ext uri="{BB962C8B-B14F-4D97-AF65-F5344CB8AC3E}">
        <p14:creationId xmlns:p14="http://schemas.microsoft.com/office/powerpoint/2010/main" val="3367045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8A43A-6322-164F-AEF5-CDE4B0B6875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D8BB883-A239-3640-82AB-78DBA47740BB}"/>
              </a:ext>
            </a:extLst>
          </p:cNvPr>
          <p:cNvSpPr>
            <a:spLocks noGrp="1"/>
          </p:cNvSpPr>
          <p:nvPr>
            <p:ph idx="1"/>
          </p:nvPr>
        </p:nvSpPr>
        <p:spPr/>
        <p:txBody>
          <a:bodyPr>
            <a:normAutofit/>
          </a:bodyPr>
          <a:lstStyle/>
          <a:p>
            <a:r>
              <a:rPr lang="en-GB" sz="1800" dirty="0"/>
              <a:t>S. </a:t>
            </a:r>
            <a:r>
              <a:rPr lang="en-GB" sz="1800" dirty="0" err="1"/>
              <a:t>Lazebnik</a:t>
            </a:r>
            <a:r>
              <a:rPr lang="en-GB" sz="1800" dirty="0"/>
              <a:t>, C. Schmid and J. Ponce, "Beyond Bags of Features: Spatial Pyramid Matching for Recognizing Natural Scene Categories," </a:t>
            </a:r>
            <a:r>
              <a:rPr lang="en-GB" sz="1800" i="1" dirty="0"/>
              <a:t>2006 IEEE Computer Society Conference on Computer Vision and Pattern Recognition (CVPR'06)</a:t>
            </a:r>
            <a:r>
              <a:rPr lang="en-GB" sz="1800" dirty="0"/>
              <a:t>, New York, NY, USA, 2006, pp. 2169-2178.</a:t>
            </a:r>
          </a:p>
          <a:p>
            <a:r>
              <a:rPr lang="en-US" sz="1800" dirty="0"/>
              <a:t>K</a:t>
            </a:r>
            <a:r>
              <a:rPr lang="en-US" sz="1800"/>
              <a:t>. </a:t>
            </a:r>
            <a:r>
              <a:rPr lang="en-US" sz="1800" dirty="0"/>
              <a:t>Nirmala, N. </a:t>
            </a:r>
            <a:r>
              <a:rPr lang="en-US" sz="1800" dirty="0" err="1"/>
              <a:t>Venkateswaran</a:t>
            </a:r>
            <a:r>
              <a:rPr lang="en-US" sz="1800" dirty="0"/>
              <a:t> and C. V. Kumar, "</a:t>
            </a:r>
            <a:r>
              <a:rPr lang="en-US" sz="1800" dirty="0" err="1"/>
              <a:t>HoG</a:t>
            </a:r>
            <a:r>
              <a:rPr lang="en-US" sz="1800" dirty="0"/>
              <a:t> based Naive Bayes classifier for glaucoma detection," TENCON 2017 - 2017 IEEE Region 10 Conference, Penang, 2017, pp. 2331-2336.</a:t>
            </a:r>
          </a:p>
          <a:p>
            <a:r>
              <a:rPr lang="en-GB" sz="1800"/>
              <a:t>VLFeat.org</a:t>
            </a:r>
            <a:r>
              <a:rPr lang="en-GB" sz="1800" dirty="0"/>
              <a:t>. (2018). Retrieved May 7, 2019, from </a:t>
            </a:r>
            <a:r>
              <a:rPr lang="en-GB" sz="1800" dirty="0">
                <a:hlinkClick r:id="rId3"/>
              </a:rPr>
              <a:t>http://www.vlfeat.org/api/dsift.html</a:t>
            </a:r>
            <a:endParaRPr lang="en-GB" sz="1800" dirty="0"/>
          </a:p>
          <a:p>
            <a:r>
              <a:rPr lang="en-US" sz="1800" dirty="0"/>
              <a:t>K.vandeSande,T.Gevers,andC.Snoek,“Evaluationofcolordescriptorsforobjectand scenerecognition.”inProceedingsofCVPR,2008. </a:t>
            </a:r>
          </a:p>
          <a:p>
            <a:r>
              <a:rPr lang="en-US" sz="1800" dirty="0"/>
              <a:t>S.Lazebnik,C.Schmid,andJ.Ponce,“Beyondbagsoffeatures:Spatialpyramidmatching forrecognizingnaturalscenecategories,”inProceedingsofthe2006IEEEComputer SocietyConferenceonComputerVisionandPatternRecognition-Volume2,ser.CVPR’06. Washington,DC,USA:IEEEComputerSociety,2006,pp.2169–2178.[Online].Available: http://dx.doi.org/10.1109/CVPR.2006.68</a:t>
            </a:r>
          </a:p>
          <a:p>
            <a:endParaRPr lang="en-US" sz="1200" dirty="0"/>
          </a:p>
        </p:txBody>
      </p:sp>
    </p:spTree>
    <p:extLst>
      <p:ext uri="{BB962C8B-B14F-4D97-AF65-F5344CB8AC3E}">
        <p14:creationId xmlns:p14="http://schemas.microsoft.com/office/powerpoint/2010/main" val="2423954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234468"/>
            <a:ext cx="10515600" cy="618385"/>
          </a:xfrm>
        </p:spPr>
        <p:txBody>
          <a:bodyPr/>
          <a:lstStyle/>
          <a:p>
            <a:r>
              <a:rPr lang="en-GB" dirty="0"/>
              <a:t>Bag of SIFTs</a:t>
            </a:r>
          </a:p>
        </p:txBody>
      </p:sp>
      <p:sp>
        <p:nvSpPr>
          <p:cNvPr id="3" name="Content Placeholder 2"/>
          <p:cNvSpPr>
            <a:spLocks noGrp="1"/>
          </p:cNvSpPr>
          <p:nvPr>
            <p:ph idx="1"/>
          </p:nvPr>
        </p:nvSpPr>
        <p:spPr>
          <a:xfrm>
            <a:off x="779539" y="982750"/>
            <a:ext cx="6175936" cy="5367185"/>
          </a:xfrm>
        </p:spPr>
        <p:txBody>
          <a:bodyPr>
            <a:normAutofit/>
          </a:bodyPr>
          <a:lstStyle/>
          <a:p>
            <a:r>
              <a:rPr lang="en-GB" sz="2400" dirty="0"/>
              <a:t>Uses vocabulary derived from SIFT features clustered using k-Means clustering</a:t>
            </a:r>
          </a:p>
          <a:p>
            <a:r>
              <a:rPr lang="en-GB" sz="2400" dirty="0"/>
              <a:t>Bag of SIFTs performs SIFT feature collection on new images with a 4x4 kernel and specified  </a:t>
            </a:r>
            <a:r>
              <a:rPr lang="en-GB" sz="2400" dirty="0" err="1"/>
              <a:t>binsize</a:t>
            </a:r>
            <a:r>
              <a:rPr lang="en-GB" sz="2400" dirty="0"/>
              <a:t> and step</a:t>
            </a:r>
          </a:p>
          <a:p>
            <a:r>
              <a:rPr lang="en-GB" sz="2400" dirty="0"/>
              <a:t>Histogram formed by assigning each feature to nearest ‘word’ in vocabulary</a:t>
            </a:r>
          </a:p>
          <a:p>
            <a:r>
              <a:rPr lang="en-GB" sz="2400" i="1" dirty="0"/>
              <a:t>We used </a:t>
            </a:r>
            <a:r>
              <a:rPr lang="en-GB" sz="2400" i="1" dirty="0" err="1"/>
              <a:t>binsize</a:t>
            </a:r>
            <a:r>
              <a:rPr lang="en-GB" sz="2400" i="1" dirty="0"/>
              <a:t> of 7 with step of 3 to build vocab</a:t>
            </a:r>
          </a:p>
          <a:p>
            <a:r>
              <a:rPr lang="en-GB" sz="2400" i="1" dirty="0"/>
              <a:t>Each bag of SIFTs used the same </a:t>
            </a:r>
            <a:r>
              <a:rPr lang="en-GB" sz="2400" i="1" dirty="0" err="1"/>
              <a:t>binsize</a:t>
            </a:r>
            <a:endParaRPr lang="en-GB" sz="2400" i="1" dirty="0"/>
          </a:p>
          <a:p>
            <a:pPr marL="457200" lvl="1" indent="0">
              <a:buNone/>
            </a:pPr>
            <a:r>
              <a:rPr lang="en-GB" i="1" dirty="0"/>
              <a:t>	of 7 and Step 10</a:t>
            </a:r>
          </a:p>
          <a:p>
            <a:pPr marL="457200" lvl="1" indent="0">
              <a:buNone/>
            </a:pPr>
            <a:endParaRPr lang="en-GB" i="1" dirty="0"/>
          </a:p>
          <a:p>
            <a:pPr marL="457200" lvl="1" indent="0">
              <a:buNone/>
            </a:pPr>
            <a:endParaRPr lang="en-GB" i="1" dirty="0"/>
          </a:p>
          <a:p>
            <a:pPr marL="457200" lvl="1" indent="0">
              <a:buNone/>
            </a:pPr>
            <a:endParaRPr lang="en-GB" i="1" dirty="0"/>
          </a:p>
          <a:p>
            <a:pPr marL="457200" lvl="1" indent="0">
              <a:buNone/>
            </a:pPr>
            <a:endParaRPr lang="en-GB" i="1" dirty="0"/>
          </a:p>
          <a:p>
            <a:pPr marL="457200" lvl="1" indent="0">
              <a:buNone/>
            </a:pPr>
            <a:endParaRPr lang="en-GB" i="1" dirty="0"/>
          </a:p>
        </p:txBody>
      </p:sp>
      <p:pic>
        <p:nvPicPr>
          <p:cNvPr id="7" name="Picture 6"/>
          <p:cNvPicPr>
            <a:picLocks noChangeAspect="1"/>
          </p:cNvPicPr>
          <p:nvPr/>
        </p:nvPicPr>
        <p:blipFill rotWithShape="1">
          <a:blip r:embed="rId3"/>
          <a:srcRect r="47327" b="39173"/>
          <a:stretch/>
        </p:blipFill>
        <p:spPr>
          <a:xfrm>
            <a:off x="7014136" y="2746866"/>
            <a:ext cx="4339664" cy="3073643"/>
          </a:xfrm>
          <a:prstGeom prst="rect">
            <a:avLst/>
          </a:prstGeom>
          <a:effectLst>
            <a:outerShdw blurRad="50800" dist="50800" dir="5400000" algn="ctr" rotWithShape="0">
              <a:schemeClr val="bg1"/>
            </a:outerShdw>
          </a:effectLst>
        </p:spPr>
      </p:pic>
      <p:pic>
        <p:nvPicPr>
          <p:cNvPr id="5" name="Picture 4"/>
          <p:cNvPicPr>
            <a:picLocks noChangeAspect="1"/>
          </p:cNvPicPr>
          <p:nvPr/>
        </p:nvPicPr>
        <p:blipFill>
          <a:blip r:embed="rId4"/>
          <a:stretch>
            <a:fillRect/>
          </a:stretch>
        </p:blipFill>
        <p:spPr>
          <a:xfrm rot="15944317">
            <a:off x="9202846" y="2951137"/>
            <a:ext cx="538922" cy="513832"/>
          </a:xfrm>
          <a:prstGeom prst="rect">
            <a:avLst/>
          </a:prstGeom>
        </p:spPr>
      </p:pic>
      <p:pic>
        <p:nvPicPr>
          <p:cNvPr id="17" name="Picture 16"/>
          <p:cNvPicPr>
            <a:picLocks noChangeAspect="1"/>
          </p:cNvPicPr>
          <p:nvPr/>
        </p:nvPicPr>
        <p:blipFill>
          <a:blip r:embed="rId4"/>
          <a:stretch>
            <a:fillRect/>
          </a:stretch>
        </p:blipFill>
        <p:spPr>
          <a:xfrm>
            <a:off x="8492307" y="2969424"/>
            <a:ext cx="579708" cy="513832"/>
          </a:xfrm>
          <a:prstGeom prst="rect">
            <a:avLst/>
          </a:prstGeom>
        </p:spPr>
      </p:pic>
      <p:pic>
        <p:nvPicPr>
          <p:cNvPr id="18" name="Picture 17"/>
          <p:cNvPicPr>
            <a:picLocks noChangeAspect="1"/>
          </p:cNvPicPr>
          <p:nvPr/>
        </p:nvPicPr>
        <p:blipFill>
          <a:blip r:embed="rId4"/>
          <a:stretch>
            <a:fillRect/>
          </a:stretch>
        </p:blipFill>
        <p:spPr>
          <a:xfrm>
            <a:off x="7800646" y="2969424"/>
            <a:ext cx="579708" cy="513832"/>
          </a:xfrm>
          <a:prstGeom prst="rect">
            <a:avLst/>
          </a:prstGeom>
        </p:spPr>
      </p:pic>
      <p:pic>
        <p:nvPicPr>
          <p:cNvPr id="19" name="Picture 18"/>
          <p:cNvPicPr>
            <a:picLocks noChangeAspect="1"/>
          </p:cNvPicPr>
          <p:nvPr/>
        </p:nvPicPr>
        <p:blipFill>
          <a:blip r:embed="rId4"/>
          <a:stretch>
            <a:fillRect/>
          </a:stretch>
        </p:blipFill>
        <p:spPr>
          <a:xfrm rot="16200000">
            <a:off x="7185859" y="2960666"/>
            <a:ext cx="567360" cy="513832"/>
          </a:xfrm>
          <a:prstGeom prst="rect">
            <a:avLst/>
          </a:prstGeom>
        </p:spPr>
      </p:pic>
      <p:pic>
        <p:nvPicPr>
          <p:cNvPr id="20" name="Picture 19"/>
          <p:cNvPicPr>
            <a:picLocks noChangeAspect="1"/>
          </p:cNvPicPr>
          <p:nvPr/>
        </p:nvPicPr>
        <p:blipFill>
          <a:blip r:embed="rId4"/>
          <a:stretch>
            <a:fillRect/>
          </a:stretch>
        </p:blipFill>
        <p:spPr>
          <a:xfrm>
            <a:off x="9183968" y="3548679"/>
            <a:ext cx="579708" cy="513832"/>
          </a:xfrm>
          <a:prstGeom prst="rect">
            <a:avLst/>
          </a:prstGeom>
        </p:spPr>
      </p:pic>
      <p:pic>
        <p:nvPicPr>
          <p:cNvPr id="21" name="Picture 20"/>
          <p:cNvPicPr>
            <a:picLocks noChangeAspect="1"/>
          </p:cNvPicPr>
          <p:nvPr/>
        </p:nvPicPr>
        <p:blipFill>
          <a:blip r:embed="rId4"/>
          <a:stretch>
            <a:fillRect/>
          </a:stretch>
        </p:blipFill>
        <p:spPr>
          <a:xfrm rot="5724317">
            <a:off x="8492966" y="3571286"/>
            <a:ext cx="523318" cy="463850"/>
          </a:xfrm>
          <a:prstGeom prst="rect">
            <a:avLst/>
          </a:prstGeom>
        </p:spPr>
      </p:pic>
      <p:pic>
        <p:nvPicPr>
          <p:cNvPr id="22" name="Picture 21"/>
          <p:cNvPicPr>
            <a:picLocks noChangeAspect="1"/>
          </p:cNvPicPr>
          <p:nvPr/>
        </p:nvPicPr>
        <p:blipFill>
          <a:blip r:embed="rId4"/>
          <a:stretch>
            <a:fillRect/>
          </a:stretch>
        </p:blipFill>
        <p:spPr>
          <a:xfrm>
            <a:off x="7856623" y="3559162"/>
            <a:ext cx="565568" cy="501299"/>
          </a:xfrm>
          <a:prstGeom prst="rect">
            <a:avLst/>
          </a:prstGeom>
        </p:spPr>
      </p:pic>
      <p:pic>
        <p:nvPicPr>
          <p:cNvPr id="23" name="Picture 22"/>
          <p:cNvPicPr>
            <a:picLocks noChangeAspect="1"/>
          </p:cNvPicPr>
          <p:nvPr/>
        </p:nvPicPr>
        <p:blipFill>
          <a:blip r:embed="rId4"/>
          <a:stretch>
            <a:fillRect/>
          </a:stretch>
        </p:blipFill>
        <p:spPr>
          <a:xfrm rot="5600442">
            <a:off x="7179685" y="3548679"/>
            <a:ext cx="579708" cy="513832"/>
          </a:xfrm>
          <a:prstGeom prst="rect">
            <a:avLst/>
          </a:prstGeom>
        </p:spPr>
      </p:pic>
      <p:pic>
        <p:nvPicPr>
          <p:cNvPr id="24" name="Picture 23"/>
          <p:cNvPicPr>
            <a:picLocks noChangeAspect="1"/>
          </p:cNvPicPr>
          <p:nvPr/>
        </p:nvPicPr>
        <p:blipFill>
          <a:blip r:embed="rId4"/>
          <a:stretch>
            <a:fillRect/>
          </a:stretch>
        </p:blipFill>
        <p:spPr>
          <a:xfrm>
            <a:off x="7179685" y="4170762"/>
            <a:ext cx="579708" cy="513832"/>
          </a:xfrm>
          <a:prstGeom prst="rect">
            <a:avLst/>
          </a:prstGeom>
        </p:spPr>
      </p:pic>
      <p:pic>
        <p:nvPicPr>
          <p:cNvPr id="25" name="Picture 24"/>
          <p:cNvPicPr>
            <a:picLocks noChangeAspect="1"/>
          </p:cNvPicPr>
          <p:nvPr/>
        </p:nvPicPr>
        <p:blipFill>
          <a:blip r:embed="rId4"/>
          <a:stretch>
            <a:fillRect/>
          </a:stretch>
        </p:blipFill>
        <p:spPr>
          <a:xfrm rot="5569977">
            <a:off x="7835965" y="4164363"/>
            <a:ext cx="551127" cy="488499"/>
          </a:xfrm>
          <a:prstGeom prst="rect">
            <a:avLst/>
          </a:prstGeom>
        </p:spPr>
      </p:pic>
      <p:pic>
        <p:nvPicPr>
          <p:cNvPr id="26" name="Picture 25"/>
          <p:cNvPicPr>
            <a:picLocks noChangeAspect="1"/>
          </p:cNvPicPr>
          <p:nvPr/>
        </p:nvPicPr>
        <p:blipFill>
          <a:blip r:embed="rId4"/>
          <a:stretch>
            <a:fillRect/>
          </a:stretch>
        </p:blipFill>
        <p:spPr>
          <a:xfrm>
            <a:off x="8500558" y="4170762"/>
            <a:ext cx="579708" cy="513832"/>
          </a:xfrm>
          <a:prstGeom prst="rect">
            <a:avLst/>
          </a:prstGeom>
        </p:spPr>
      </p:pic>
      <p:pic>
        <p:nvPicPr>
          <p:cNvPr id="27" name="Picture 26"/>
          <p:cNvPicPr>
            <a:picLocks noChangeAspect="1"/>
          </p:cNvPicPr>
          <p:nvPr/>
        </p:nvPicPr>
        <p:blipFill>
          <a:blip r:embed="rId4"/>
          <a:stretch>
            <a:fillRect/>
          </a:stretch>
        </p:blipFill>
        <p:spPr>
          <a:xfrm>
            <a:off x="9138927" y="4143771"/>
            <a:ext cx="579708" cy="513832"/>
          </a:xfrm>
          <a:prstGeom prst="rect">
            <a:avLst/>
          </a:prstGeom>
        </p:spPr>
      </p:pic>
      <p:pic>
        <p:nvPicPr>
          <p:cNvPr id="28" name="Picture 27"/>
          <p:cNvPicPr>
            <a:picLocks noChangeAspect="1"/>
          </p:cNvPicPr>
          <p:nvPr/>
        </p:nvPicPr>
        <p:blipFill>
          <a:blip r:embed="rId4"/>
          <a:stretch>
            <a:fillRect/>
          </a:stretch>
        </p:blipFill>
        <p:spPr>
          <a:xfrm rot="11018461">
            <a:off x="7179685" y="4780176"/>
            <a:ext cx="579708" cy="513832"/>
          </a:xfrm>
          <a:prstGeom prst="rect">
            <a:avLst/>
          </a:prstGeom>
        </p:spPr>
      </p:pic>
      <p:pic>
        <p:nvPicPr>
          <p:cNvPr id="29" name="Picture 28"/>
          <p:cNvPicPr>
            <a:picLocks noChangeAspect="1"/>
          </p:cNvPicPr>
          <p:nvPr/>
        </p:nvPicPr>
        <p:blipFill>
          <a:blip r:embed="rId4"/>
          <a:stretch>
            <a:fillRect/>
          </a:stretch>
        </p:blipFill>
        <p:spPr>
          <a:xfrm rot="19078761">
            <a:off x="7857292" y="4814620"/>
            <a:ext cx="520331" cy="461202"/>
          </a:xfrm>
          <a:prstGeom prst="rect">
            <a:avLst/>
          </a:prstGeom>
        </p:spPr>
      </p:pic>
      <p:pic>
        <p:nvPicPr>
          <p:cNvPr id="30" name="Picture 29"/>
          <p:cNvPicPr>
            <a:picLocks noChangeAspect="1"/>
          </p:cNvPicPr>
          <p:nvPr/>
        </p:nvPicPr>
        <p:blipFill>
          <a:blip r:embed="rId4"/>
          <a:stretch>
            <a:fillRect/>
          </a:stretch>
        </p:blipFill>
        <p:spPr>
          <a:xfrm rot="5076799">
            <a:off x="8493435" y="4812668"/>
            <a:ext cx="517944" cy="459087"/>
          </a:xfrm>
          <a:prstGeom prst="rect">
            <a:avLst/>
          </a:prstGeom>
        </p:spPr>
      </p:pic>
      <p:pic>
        <p:nvPicPr>
          <p:cNvPr id="31" name="Picture 30"/>
          <p:cNvPicPr>
            <a:picLocks noChangeAspect="1"/>
          </p:cNvPicPr>
          <p:nvPr/>
        </p:nvPicPr>
        <p:blipFill>
          <a:blip r:embed="rId4"/>
          <a:stretch>
            <a:fillRect/>
          </a:stretch>
        </p:blipFill>
        <p:spPr>
          <a:xfrm rot="16200000">
            <a:off x="9119760" y="4795227"/>
            <a:ext cx="579708" cy="513832"/>
          </a:xfrm>
          <a:prstGeom prst="rect">
            <a:avLst/>
          </a:prstGeom>
        </p:spPr>
      </p:pic>
    </p:spTree>
    <p:extLst>
      <p:ext uri="{BB962C8B-B14F-4D97-AF65-F5344CB8AC3E}">
        <p14:creationId xmlns:p14="http://schemas.microsoft.com/office/powerpoint/2010/main" val="361916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0B308-B4D2-AA4F-BC2F-241540250288}"/>
              </a:ext>
            </a:extLst>
          </p:cNvPr>
          <p:cNvSpPr>
            <a:spLocks noGrp="1"/>
          </p:cNvSpPr>
          <p:nvPr>
            <p:ph idx="1"/>
          </p:nvPr>
        </p:nvSpPr>
        <p:spPr>
          <a:xfrm>
            <a:off x="862106" y="1690688"/>
            <a:ext cx="3797807" cy="4351338"/>
          </a:xfrm>
        </p:spPr>
        <p:txBody>
          <a:bodyPr>
            <a:normAutofit/>
          </a:bodyPr>
          <a:lstStyle/>
          <a:p>
            <a:r>
              <a:rPr lang="en-US" sz="1900" dirty="0"/>
              <a:t>Extension of basic bag-of-SIFTs method</a:t>
            </a:r>
          </a:p>
          <a:p>
            <a:r>
              <a:rPr lang="en-US" sz="1900" dirty="0"/>
              <a:t>Recursively splits image into increasingly small cells</a:t>
            </a:r>
          </a:p>
          <a:p>
            <a:r>
              <a:rPr lang="en-US" sz="1900" dirty="0"/>
              <a:t>Histograms computed for SIFT features within each cell</a:t>
            </a:r>
          </a:p>
          <a:p>
            <a:r>
              <a:rPr lang="en-US" sz="1900" dirty="0"/>
              <a:t>Each histogram weighted inversely proportional to the cell size</a:t>
            </a:r>
          </a:p>
          <a:p>
            <a:r>
              <a:rPr lang="en-US" sz="1900" dirty="0"/>
              <a:t>Because features are grouped according to their location, in theory this increases accuracy over unordered bag-of-SIFTs by retaining spatial information</a:t>
            </a:r>
          </a:p>
        </p:txBody>
      </p:sp>
      <p:pic>
        <p:nvPicPr>
          <p:cNvPr id="5" name="Picture 4" descr="A close up of a keyboard&#10;&#10;Description automatically generated">
            <a:extLst>
              <a:ext uri="{FF2B5EF4-FFF2-40B4-BE49-F238E27FC236}">
                <a16:creationId xmlns:a16="http://schemas.microsoft.com/office/drawing/2014/main" id="{B7A88778-4A84-0B4E-AC51-72E0AF163E62}"/>
              </a:ext>
            </a:extLst>
          </p:cNvPr>
          <p:cNvPicPr>
            <a:picLocks noChangeAspect="1"/>
          </p:cNvPicPr>
          <p:nvPr/>
        </p:nvPicPr>
        <p:blipFill rotWithShape="1">
          <a:blip r:embed="rId3"/>
          <a:srcRect l="-792" r="-6145"/>
          <a:stretch/>
        </p:blipFill>
        <p:spPr>
          <a:xfrm>
            <a:off x="5298029" y="846526"/>
            <a:ext cx="6693887" cy="3230502"/>
          </a:xfrm>
          <a:prstGeom prst="rect">
            <a:avLst/>
          </a:prstGeom>
        </p:spPr>
      </p:pic>
      <p:sp>
        <p:nvSpPr>
          <p:cNvPr id="6" name="TextBox 5">
            <a:extLst>
              <a:ext uri="{FF2B5EF4-FFF2-40B4-BE49-F238E27FC236}">
                <a16:creationId xmlns:a16="http://schemas.microsoft.com/office/drawing/2014/main" id="{8447B2E4-EEDD-4F48-9262-A031A322B9A2}"/>
              </a:ext>
            </a:extLst>
          </p:cNvPr>
          <p:cNvSpPr txBox="1"/>
          <p:nvPr/>
        </p:nvSpPr>
        <p:spPr>
          <a:xfrm>
            <a:off x="9412942" y="6354375"/>
            <a:ext cx="2338454" cy="276999"/>
          </a:xfrm>
          <a:prstGeom prst="rect">
            <a:avLst/>
          </a:prstGeom>
          <a:noFill/>
        </p:spPr>
        <p:txBody>
          <a:bodyPr wrap="square" rtlCol="0">
            <a:spAutoFit/>
          </a:bodyPr>
          <a:lstStyle/>
          <a:p>
            <a:r>
              <a:rPr lang="en-US" sz="1200" dirty="0">
                <a:latin typeface="Brandon Text Light" panose="020B0303020203060203" pitchFamily="34" charset="77"/>
              </a:rPr>
              <a:t>Top image: </a:t>
            </a:r>
            <a:r>
              <a:rPr lang="en-GB" sz="1200" dirty="0" err="1">
                <a:latin typeface="Brandon Text Light" panose="020B0303020203060203" pitchFamily="34" charset="77"/>
              </a:rPr>
              <a:t>Lazebnik</a:t>
            </a:r>
            <a:r>
              <a:rPr lang="en-GB" sz="1200" dirty="0">
                <a:latin typeface="Brandon Text Light" panose="020B0303020203060203" pitchFamily="34" charset="77"/>
              </a:rPr>
              <a:t> et al, 2006</a:t>
            </a:r>
            <a:endParaRPr lang="en-US" sz="1200" dirty="0">
              <a:latin typeface="Brandon Text Light" panose="020B0303020203060203" pitchFamily="34" charset="77"/>
            </a:endParaRPr>
          </a:p>
        </p:txBody>
      </p:sp>
      <p:pic>
        <p:nvPicPr>
          <p:cNvPr id="8" name="Picture 7">
            <a:extLst>
              <a:ext uri="{FF2B5EF4-FFF2-40B4-BE49-F238E27FC236}">
                <a16:creationId xmlns:a16="http://schemas.microsoft.com/office/drawing/2014/main" id="{DD835204-F9F1-BB4E-BDCB-8998E5585152}"/>
              </a:ext>
            </a:extLst>
          </p:cNvPr>
          <p:cNvPicPr>
            <a:picLocks noChangeAspect="1"/>
          </p:cNvPicPr>
          <p:nvPr/>
        </p:nvPicPr>
        <p:blipFill>
          <a:blip r:embed="rId4"/>
          <a:stretch>
            <a:fillRect/>
          </a:stretch>
        </p:blipFill>
        <p:spPr>
          <a:xfrm>
            <a:off x="4872273" y="4152538"/>
            <a:ext cx="7041821" cy="2201837"/>
          </a:xfrm>
          <a:prstGeom prst="rect">
            <a:avLst/>
          </a:prstGeom>
        </p:spPr>
      </p:pic>
      <p:sp>
        <p:nvSpPr>
          <p:cNvPr id="2" name="Title 1">
            <a:extLst>
              <a:ext uri="{FF2B5EF4-FFF2-40B4-BE49-F238E27FC236}">
                <a16:creationId xmlns:a16="http://schemas.microsoft.com/office/drawing/2014/main" id="{8D41A314-5B11-1A4B-A186-BB1B6461D508}"/>
              </a:ext>
            </a:extLst>
          </p:cNvPr>
          <p:cNvSpPr>
            <a:spLocks noGrp="1"/>
          </p:cNvSpPr>
          <p:nvPr>
            <p:ph type="title"/>
          </p:nvPr>
        </p:nvSpPr>
        <p:spPr>
          <a:xfrm>
            <a:off x="838200" y="365125"/>
            <a:ext cx="10515600" cy="1325563"/>
          </a:xfrm>
        </p:spPr>
        <p:txBody>
          <a:bodyPr>
            <a:normAutofit/>
          </a:bodyPr>
          <a:lstStyle/>
          <a:p>
            <a:r>
              <a:rPr lang="en-US" dirty="0"/>
              <a:t>SPATIAL PYRAMIDS</a:t>
            </a:r>
          </a:p>
        </p:txBody>
      </p:sp>
    </p:spTree>
    <p:extLst>
      <p:ext uri="{BB962C8B-B14F-4D97-AF65-F5344CB8AC3E}">
        <p14:creationId xmlns:p14="http://schemas.microsoft.com/office/powerpoint/2010/main" val="392890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A314-5B11-1A4B-A186-BB1B6461D508}"/>
              </a:ext>
            </a:extLst>
          </p:cNvPr>
          <p:cNvSpPr>
            <a:spLocks noGrp="1"/>
          </p:cNvSpPr>
          <p:nvPr>
            <p:ph type="title"/>
          </p:nvPr>
        </p:nvSpPr>
        <p:spPr/>
        <p:txBody>
          <a:bodyPr>
            <a:normAutofit/>
          </a:bodyPr>
          <a:lstStyle/>
          <a:p>
            <a:r>
              <a:rPr lang="en-US" dirty="0"/>
              <a:t>EXTENDING SIFTs WITH COLOUR INFORMATION</a:t>
            </a:r>
            <a:endParaRPr lang="en-US" sz="4000" dirty="0"/>
          </a:p>
        </p:txBody>
      </p:sp>
      <p:sp>
        <p:nvSpPr>
          <p:cNvPr id="3" name="Content Placeholder 2">
            <a:extLst>
              <a:ext uri="{FF2B5EF4-FFF2-40B4-BE49-F238E27FC236}">
                <a16:creationId xmlns:a16="http://schemas.microsoft.com/office/drawing/2014/main" id="{54C0B308-B4D2-AA4F-BC2F-241540250288}"/>
              </a:ext>
            </a:extLst>
          </p:cNvPr>
          <p:cNvSpPr>
            <a:spLocks noGrp="1"/>
          </p:cNvSpPr>
          <p:nvPr>
            <p:ph idx="1"/>
          </p:nvPr>
        </p:nvSpPr>
        <p:spPr/>
        <p:txBody>
          <a:bodyPr/>
          <a:lstStyle/>
          <a:p>
            <a:r>
              <a:rPr lang="en-US" dirty="0"/>
              <a:t>Several different methods available for augmenting SIFTs with </a:t>
            </a:r>
            <a:r>
              <a:rPr lang="en-US" dirty="0" err="1"/>
              <a:t>colour</a:t>
            </a:r>
            <a:r>
              <a:rPr lang="en-US" dirty="0"/>
              <a:t> information</a:t>
            </a:r>
          </a:p>
          <a:p>
            <a:r>
              <a:rPr lang="en-US" dirty="0" err="1"/>
              <a:t>Eg</a:t>
            </a:r>
            <a:r>
              <a:rPr lang="en-US" dirty="0"/>
              <a:t> HSV-SIFT, Opponent-SIFT, Transformed RGB, </a:t>
            </a:r>
            <a:r>
              <a:rPr lang="en-US" dirty="0" err="1"/>
              <a:t>rg</a:t>
            </a:r>
            <a:r>
              <a:rPr lang="en-US" dirty="0"/>
              <a:t>-SIFT and w-SIFT</a:t>
            </a:r>
          </a:p>
          <a:p>
            <a:r>
              <a:rPr lang="en-US" dirty="0"/>
              <a:t>Each has pros and cons with respect to invariance to certain properties</a:t>
            </a:r>
          </a:p>
        </p:txBody>
      </p:sp>
    </p:spTree>
    <p:extLst>
      <p:ext uri="{BB962C8B-B14F-4D97-AF65-F5344CB8AC3E}">
        <p14:creationId xmlns:p14="http://schemas.microsoft.com/office/powerpoint/2010/main" val="317245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A314-5B11-1A4B-A186-BB1B6461D508}"/>
              </a:ext>
            </a:extLst>
          </p:cNvPr>
          <p:cNvSpPr>
            <a:spLocks noGrp="1"/>
          </p:cNvSpPr>
          <p:nvPr>
            <p:ph type="title"/>
          </p:nvPr>
        </p:nvSpPr>
        <p:spPr/>
        <p:txBody>
          <a:bodyPr>
            <a:normAutofit/>
          </a:bodyPr>
          <a:lstStyle/>
          <a:p>
            <a:r>
              <a:rPr lang="en-US" dirty="0"/>
              <a:t>SUMMARY OF COLOUR FEATURES</a:t>
            </a:r>
            <a:endParaRPr lang="en-US" sz="4000" dirty="0"/>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FF2625F0-E882-3347-87EE-7349A909EAB7}"/>
                  </a:ext>
                </a:extLst>
              </p:cNvPr>
              <p:cNvGraphicFramePr>
                <a:graphicFrameLocks noGrp="1"/>
              </p:cNvGraphicFramePr>
              <p:nvPr>
                <p:extLst>
                  <p:ext uri="{D42A27DB-BD31-4B8C-83A1-F6EECF244321}">
                    <p14:modId xmlns:p14="http://schemas.microsoft.com/office/powerpoint/2010/main" val="852298106"/>
                  </p:ext>
                </p:extLst>
              </p:nvPr>
            </p:nvGraphicFramePr>
            <p:xfrm>
              <a:off x="446410" y="1534407"/>
              <a:ext cx="11237590" cy="4644788"/>
            </p:xfrm>
            <a:graphic>
              <a:graphicData uri="http://schemas.openxmlformats.org/drawingml/2006/table">
                <a:tbl>
                  <a:tblPr firstRow="1" bandRow="1">
                    <a:tableStyleId>{073A0DAA-6AF3-43AB-8588-CEC1D06C72B9}</a:tableStyleId>
                  </a:tblPr>
                  <a:tblGrid>
                    <a:gridCol w="1664589">
                      <a:extLst>
                        <a:ext uri="{9D8B030D-6E8A-4147-A177-3AD203B41FA5}">
                          <a16:colId xmlns:a16="http://schemas.microsoft.com/office/drawing/2014/main" val="2485814480"/>
                        </a:ext>
                      </a:extLst>
                    </a:gridCol>
                    <a:gridCol w="3326511">
                      <a:extLst>
                        <a:ext uri="{9D8B030D-6E8A-4147-A177-3AD203B41FA5}">
                          <a16:colId xmlns:a16="http://schemas.microsoft.com/office/drawing/2014/main" val="1056024554"/>
                        </a:ext>
                      </a:extLst>
                    </a:gridCol>
                    <a:gridCol w="6246490">
                      <a:extLst>
                        <a:ext uri="{9D8B030D-6E8A-4147-A177-3AD203B41FA5}">
                          <a16:colId xmlns:a16="http://schemas.microsoft.com/office/drawing/2014/main" val="428062863"/>
                        </a:ext>
                      </a:extLst>
                    </a:gridCol>
                  </a:tblGrid>
                  <a:tr h="337122">
                    <a:tc>
                      <a:txBody>
                        <a:bodyPr/>
                        <a:lstStyle/>
                        <a:p>
                          <a:pPr algn="ctr"/>
                          <a:endParaRPr lang="en-US" sz="1600" dirty="0"/>
                        </a:p>
                      </a:txBody>
                      <a:tcPr/>
                    </a:tc>
                    <a:tc>
                      <a:txBody>
                        <a:bodyPr/>
                        <a:lstStyle/>
                        <a:p>
                          <a:pPr algn="ctr"/>
                          <a:r>
                            <a:rPr lang="en-US" sz="1600" dirty="0"/>
                            <a:t>Derivation from RGB</a:t>
                          </a:r>
                        </a:p>
                      </a:txBody>
                      <a:tcPr/>
                    </a:tc>
                    <a:tc>
                      <a:txBody>
                        <a:bodyPr/>
                        <a:lstStyle/>
                        <a:p>
                          <a:pPr algn="ctr"/>
                          <a:r>
                            <a:rPr lang="en-US" sz="1600" dirty="0"/>
                            <a:t>Properties</a:t>
                          </a:r>
                        </a:p>
                      </a:txBody>
                      <a:tcPr/>
                    </a:tc>
                    <a:extLst>
                      <a:ext uri="{0D108BD9-81ED-4DB2-BD59-A6C34878D82A}">
                        <a16:rowId xmlns:a16="http://schemas.microsoft.com/office/drawing/2014/main" val="1050084259"/>
                      </a:ext>
                    </a:extLst>
                  </a:tr>
                  <a:tr h="521293">
                    <a:tc>
                      <a:txBody>
                        <a:bodyPr/>
                        <a:lstStyle/>
                        <a:p>
                          <a:pPr algn="ctr"/>
                          <a:r>
                            <a:rPr lang="en-US" sz="1600" dirty="0"/>
                            <a:t>Transformed RGB</a:t>
                          </a:r>
                        </a:p>
                      </a:txBody>
                      <a:tcPr anchor="ctr"/>
                    </a:tc>
                    <a:tc>
                      <a:txBody>
                        <a:bodyPr/>
                        <a:lstStyle/>
                        <a:p>
                          <a:pPr algn="ctr"/>
                          <a14:m>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𝑅</m:t>
                                  </m:r>
                                </m:e>
                                <m:sup>
                                  <m:r>
                                    <a:rPr lang="en-GB" sz="1600" b="0" i="1" smtClean="0">
                                      <a:latin typeface="Cambria Math" panose="02040503050406030204" pitchFamily="18" charset="0"/>
                                    </a:rPr>
                                    <m:t>′</m:t>
                                  </m:r>
                                </m:sup>
                              </m:sSup>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𝑅</m:t>
                                  </m:r>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𝜇</m:t>
                                      </m:r>
                                    </m:e>
                                    <m:sub>
                                      <m:r>
                                        <a:rPr lang="en-GB" sz="1600" b="0" i="1" smtClean="0">
                                          <a:latin typeface="Cambria Math" panose="02040503050406030204" pitchFamily="18" charset="0"/>
                                        </a:rPr>
                                        <m:t>𝑅</m:t>
                                      </m:r>
                                    </m:sub>
                                  </m:sSub>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𝜎</m:t>
                                      </m:r>
                                    </m:e>
                                    <m:sub>
                                      <m:r>
                                        <a:rPr lang="en-GB" sz="1600" b="0" i="1" smtClean="0">
                                          <a:latin typeface="Cambria Math" panose="02040503050406030204" pitchFamily="18" charset="0"/>
                                        </a:rPr>
                                        <m:t>𝑅</m:t>
                                      </m:r>
                                    </m:sub>
                                  </m:sSub>
                                </m:den>
                              </m:f>
                              <m:r>
                                <a:rPr lang="en-GB" sz="1600" b="0" i="1" smtClean="0">
                                  <a:latin typeface="Cambria Math" panose="02040503050406030204" pitchFamily="18" charset="0"/>
                                </a:rPr>
                                <m:t>,</m:t>
                              </m:r>
                              <m:sSup>
                                <m:sSupPr>
                                  <m:ctrlPr>
                                    <a:rPr lang="en-GB" sz="1600" i="1">
                                      <a:latin typeface="Cambria Math" panose="02040503050406030204" pitchFamily="18" charset="0"/>
                                    </a:rPr>
                                  </m:ctrlPr>
                                </m:sSupPr>
                                <m:e>
                                  <m:r>
                                    <a:rPr lang="en-GB" sz="1600" b="0" i="1" smtClean="0">
                                      <a:latin typeface="Cambria Math" panose="02040503050406030204" pitchFamily="18" charset="0"/>
                                    </a:rPr>
                                    <m:t>𝐺</m:t>
                                  </m:r>
                                </m:e>
                                <m:sup>
                                  <m:r>
                                    <a:rPr lang="en-GB" sz="1600" i="1">
                                      <a:latin typeface="Cambria Math" panose="02040503050406030204" pitchFamily="18" charset="0"/>
                                    </a:rPr>
                                    <m:t>′</m:t>
                                  </m:r>
                                </m:sup>
                              </m:sSup>
                              <m:r>
                                <a:rPr lang="en-GB" sz="1600" i="1">
                                  <a:latin typeface="Cambria Math" panose="02040503050406030204" pitchFamily="18" charset="0"/>
                                </a:rPr>
                                <m:t>= </m:t>
                              </m:r>
                              <m:f>
                                <m:fPr>
                                  <m:ctrlPr>
                                    <a:rPr lang="en-GB" sz="1600" i="1">
                                      <a:latin typeface="Cambria Math" panose="02040503050406030204" pitchFamily="18" charset="0"/>
                                    </a:rPr>
                                  </m:ctrlPr>
                                </m:fPr>
                                <m:num>
                                  <m:r>
                                    <a:rPr lang="en-GB" sz="1600" b="0" i="1" smtClean="0">
                                      <a:latin typeface="Cambria Math" panose="02040503050406030204" pitchFamily="18" charset="0"/>
                                    </a:rPr>
                                    <m:t>𝐺</m:t>
                                  </m:r>
                                  <m:r>
                                    <a:rPr lang="en-GB" sz="1600" i="1">
                                      <a:latin typeface="Cambria Math" panose="02040503050406030204" pitchFamily="18" charset="0"/>
                                    </a:rPr>
                                    <m:t>−</m:t>
                                  </m:r>
                                  <m:sSub>
                                    <m:sSubPr>
                                      <m:ctrlPr>
                                        <a:rPr lang="en-GB" sz="1600" i="1" smtClean="0">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𝜇</m:t>
                                      </m:r>
                                    </m:e>
                                    <m:sub>
                                      <m:r>
                                        <a:rPr lang="en-GB" sz="1600" b="0" i="1" smtClean="0">
                                          <a:latin typeface="Cambria Math" panose="02040503050406030204" pitchFamily="18" charset="0"/>
                                          <a:ea typeface="Cambria Math" panose="02040503050406030204" pitchFamily="18" charset="0"/>
                                        </a:rPr>
                                        <m:t>𝐺</m:t>
                                      </m:r>
                                    </m:sub>
                                  </m:sSub>
                                </m:num>
                                <m:den>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b="0" i="1" smtClean="0">
                                          <a:latin typeface="Cambria Math" panose="02040503050406030204" pitchFamily="18" charset="0"/>
                                          <a:ea typeface="Cambria Math" panose="02040503050406030204" pitchFamily="18" charset="0"/>
                                        </a:rPr>
                                        <m:t>𝐺</m:t>
                                      </m:r>
                                    </m:sub>
                                  </m:sSub>
                                </m:den>
                              </m:f>
                            </m:oMath>
                          </a14:m>
                          <a:r>
                            <a:rPr lang="en-US" sz="1600" dirty="0"/>
                            <a:t>, </a:t>
                          </a:r>
                          <a14:m>
                            <m:oMath xmlns:m="http://schemas.openxmlformats.org/officeDocument/2006/math">
                              <m:sSup>
                                <m:sSupPr>
                                  <m:ctrlPr>
                                    <a:rPr lang="en-GB" sz="1600" i="1">
                                      <a:latin typeface="Cambria Math" panose="02040503050406030204" pitchFamily="18" charset="0"/>
                                    </a:rPr>
                                  </m:ctrlPr>
                                </m:sSupPr>
                                <m:e>
                                  <m:r>
                                    <a:rPr lang="en-GB" sz="1600" b="0" i="1" smtClean="0">
                                      <a:latin typeface="Cambria Math" panose="02040503050406030204" pitchFamily="18" charset="0"/>
                                    </a:rPr>
                                    <m:t>𝐵</m:t>
                                  </m:r>
                                </m:e>
                                <m:sup>
                                  <m:r>
                                    <a:rPr lang="en-GB" sz="1600" i="1">
                                      <a:latin typeface="Cambria Math" panose="02040503050406030204" pitchFamily="18" charset="0"/>
                                    </a:rPr>
                                    <m:t>′</m:t>
                                  </m:r>
                                </m:sup>
                              </m:sSup>
                              <m:r>
                                <a:rPr lang="en-GB" sz="1600" i="1">
                                  <a:latin typeface="Cambria Math" panose="02040503050406030204" pitchFamily="18" charset="0"/>
                                </a:rPr>
                                <m:t>= </m:t>
                              </m:r>
                              <m:f>
                                <m:fPr>
                                  <m:ctrlPr>
                                    <a:rPr lang="en-GB" sz="1600" i="1">
                                      <a:latin typeface="Cambria Math" panose="02040503050406030204" pitchFamily="18" charset="0"/>
                                    </a:rPr>
                                  </m:ctrlPr>
                                </m:fPr>
                                <m:num>
                                  <m:r>
                                    <a:rPr lang="en-GB" sz="1600" b="0" i="1" smtClean="0">
                                      <a:latin typeface="Cambria Math" panose="02040503050406030204" pitchFamily="18" charset="0"/>
                                    </a:rPr>
                                    <m:t>𝐵</m:t>
                                  </m:r>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𝜇</m:t>
                                      </m:r>
                                    </m:e>
                                    <m:sub>
                                      <m:r>
                                        <a:rPr lang="en-GB" sz="1600" b="0" i="1" smtClean="0">
                                          <a:latin typeface="Cambria Math" panose="02040503050406030204" pitchFamily="18" charset="0"/>
                                          <a:ea typeface="Cambria Math" panose="02040503050406030204" pitchFamily="18" charset="0"/>
                                        </a:rPr>
                                        <m:t>𝐵</m:t>
                                      </m:r>
                                    </m:sub>
                                  </m:sSub>
                                </m:num>
                                <m:den>
                                  <m:sSub>
                                    <m:sSubPr>
                                      <m:ctrlPr>
                                        <a:rPr lang="en-GB" sz="1600" i="1">
                                          <a:latin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𝜎</m:t>
                                      </m:r>
                                    </m:e>
                                    <m:sub>
                                      <m:r>
                                        <a:rPr lang="en-GB" sz="1600" b="0" i="1" smtClean="0">
                                          <a:latin typeface="Cambria Math" panose="02040503050406030204" pitchFamily="18" charset="0"/>
                                          <a:ea typeface="Cambria Math" panose="02040503050406030204" pitchFamily="18" charset="0"/>
                                        </a:rPr>
                                        <m:t>𝐵</m:t>
                                      </m:r>
                                    </m:sub>
                                  </m:sSub>
                                </m:den>
                              </m:f>
                            </m:oMath>
                          </a14:m>
                          <a:endParaRPr lang="en-US" sz="1600" dirty="0"/>
                        </a:p>
                      </a:txBody>
                      <a:tcPr anchor="ctr"/>
                    </a:tc>
                    <a:tc>
                      <a:txBody>
                        <a:bodyPr/>
                        <a:lstStyle/>
                        <a:p>
                          <a:pPr algn="ctr"/>
                          <a:r>
                            <a:rPr lang="en-US" sz="1600" dirty="0"/>
                            <a:t>Invariant to scale, shift and light </a:t>
                          </a:r>
                          <a:r>
                            <a:rPr lang="en-US" sz="1600" dirty="0" err="1"/>
                            <a:t>colour</a:t>
                          </a:r>
                          <a:r>
                            <a:rPr lang="en-US" sz="1600" dirty="0"/>
                            <a:t> change</a:t>
                          </a:r>
                        </a:p>
                      </a:txBody>
                      <a:tcPr anchor="ctr"/>
                    </a:tc>
                    <a:extLst>
                      <a:ext uri="{0D108BD9-81ED-4DB2-BD59-A6C34878D82A}">
                        <a16:rowId xmlns:a16="http://schemas.microsoft.com/office/drawing/2014/main" val="4116545428"/>
                      </a:ext>
                    </a:extLst>
                  </a:tr>
                  <a:tr h="510168">
                    <a:tc>
                      <a:txBody>
                        <a:bodyPr/>
                        <a:lstStyle/>
                        <a:p>
                          <a:pPr algn="ctr"/>
                          <a:r>
                            <a:rPr lang="en-US" sz="1600" dirty="0"/>
                            <a:t>Opponent-SIFT</a:t>
                          </a:r>
                        </a:p>
                      </a:txBody>
                      <a:tcPr anchor="ctr"/>
                    </a:tc>
                    <a:tc>
                      <a:txBody>
                        <a:bodyPr/>
                        <a:lstStyle/>
                        <a:p>
                          <a:pPr algn="ctr"/>
                          <a14:m>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𝑂</m:t>
                                  </m:r>
                                </m:e>
                                <m:sub>
                                  <m:r>
                                    <a:rPr lang="en-GB" sz="1600" b="0" i="1" smtClean="0">
                                      <a:latin typeface="Cambria Math" panose="02040503050406030204" pitchFamily="18" charset="0"/>
                                    </a:rPr>
                                    <m:t>1</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𝑅</m:t>
                                  </m:r>
                                  <m:r>
                                    <a:rPr lang="en-GB" sz="1600" b="0" i="1" smtClean="0">
                                      <a:latin typeface="Cambria Math" panose="02040503050406030204" pitchFamily="18" charset="0"/>
                                    </a:rPr>
                                    <m:t>−</m:t>
                                  </m:r>
                                  <m:r>
                                    <a:rPr lang="en-GB" sz="1600" b="0" i="1" smtClean="0">
                                      <a:latin typeface="Cambria Math" panose="02040503050406030204" pitchFamily="18" charset="0"/>
                                    </a:rPr>
                                    <m:t>𝐺</m:t>
                                  </m:r>
                                </m:num>
                                <m:den>
                                  <m:rad>
                                    <m:radPr>
                                      <m:degHide m:val="on"/>
                                      <m:ctrlPr>
                                        <a:rPr lang="en-GB" sz="1600" b="0" i="1" smtClean="0">
                                          <a:latin typeface="Cambria Math" panose="02040503050406030204" pitchFamily="18" charset="0"/>
                                        </a:rPr>
                                      </m:ctrlPr>
                                    </m:radPr>
                                    <m:deg/>
                                    <m:e>
                                      <m:r>
                                        <a:rPr lang="en-GB" sz="1600" b="0" i="1" smtClean="0">
                                          <a:latin typeface="Cambria Math" panose="02040503050406030204" pitchFamily="18" charset="0"/>
                                        </a:rPr>
                                        <m:t>2</m:t>
                                      </m:r>
                                    </m:e>
                                  </m:rad>
                                </m:den>
                              </m:f>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rPr>
                                    <m:t>𝑂</m:t>
                                  </m:r>
                                </m:e>
                                <m:sub>
                                  <m:r>
                                    <a:rPr lang="en-GB" sz="1600" b="0" i="1" smtClean="0">
                                      <a:latin typeface="Cambria Math" panose="02040503050406030204" pitchFamily="18" charset="0"/>
                                    </a:rPr>
                                    <m:t>2</m:t>
                                  </m:r>
                                </m:sub>
                              </m:sSub>
                              <m:r>
                                <a:rPr lang="en-GB" sz="1600" i="1">
                                  <a:latin typeface="Cambria Math" panose="02040503050406030204" pitchFamily="18" charset="0"/>
                                </a:rPr>
                                <m:t>=</m:t>
                              </m:r>
                              <m:f>
                                <m:fPr>
                                  <m:ctrlPr>
                                    <a:rPr lang="en-GB" sz="1600" i="1">
                                      <a:latin typeface="Cambria Math" panose="02040503050406030204" pitchFamily="18" charset="0"/>
                                    </a:rPr>
                                  </m:ctrlPr>
                                </m:fPr>
                                <m:num>
                                  <m:r>
                                    <a:rPr lang="en-GB" sz="1600" i="1">
                                      <a:latin typeface="Cambria Math" panose="02040503050406030204" pitchFamily="18" charset="0"/>
                                    </a:rPr>
                                    <m:t>𝑅</m:t>
                                  </m:r>
                                  <m:r>
                                    <a:rPr lang="en-GB" sz="1600" b="0" i="1" smtClean="0">
                                      <a:latin typeface="Cambria Math" panose="02040503050406030204" pitchFamily="18" charset="0"/>
                                    </a:rPr>
                                    <m:t>+</m:t>
                                  </m:r>
                                  <m:r>
                                    <a:rPr lang="en-GB" sz="1600" i="1">
                                      <a:latin typeface="Cambria Math" panose="02040503050406030204" pitchFamily="18" charset="0"/>
                                    </a:rPr>
                                    <m:t>𝐺</m:t>
                                  </m:r>
                                  <m:r>
                                    <a:rPr lang="en-GB" sz="1600" b="0" i="1" smtClean="0">
                                      <a:latin typeface="Cambria Math" panose="02040503050406030204" pitchFamily="18" charset="0"/>
                                    </a:rPr>
                                    <m:t>−2</m:t>
                                  </m:r>
                                  <m:r>
                                    <a:rPr lang="en-GB" sz="1600" b="0" i="1" smtClean="0">
                                      <a:latin typeface="Cambria Math" panose="02040503050406030204" pitchFamily="18" charset="0"/>
                                    </a:rPr>
                                    <m:t>𝐵</m:t>
                                  </m:r>
                                </m:num>
                                <m:den>
                                  <m:rad>
                                    <m:radPr>
                                      <m:degHide m:val="on"/>
                                      <m:ctrlPr>
                                        <a:rPr lang="en-GB" sz="1600" i="1">
                                          <a:latin typeface="Cambria Math" panose="02040503050406030204" pitchFamily="18" charset="0"/>
                                        </a:rPr>
                                      </m:ctrlPr>
                                    </m:radPr>
                                    <m:deg/>
                                    <m:e>
                                      <m:r>
                                        <a:rPr lang="en-GB" sz="1600" b="0" i="1" smtClean="0">
                                          <a:latin typeface="Cambria Math" panose="02040503050406030204" pitchFamily="18" charset="0"/>
                                        </a:rPr>
                                        <m:t>6</m:t>
                                      </m:r>
                                    </m:e>
                                  </m:rad>
                                </m:den>
                              </m:f>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rPr>
                                    <m:t>𝑂</m:t>
                                  </m:r>
                                </m:e>
                                <m:sub>
                                  <m:r>
                                    <a:rPr lang="en-GB" sz="1600" b="0" i="1" smtClean="0">
                                      <a:latin typeface="Cambria Math" panose="02040503050406030204" pitchFamily="18" charset="0"/>
                                    </a:rPr>
                                    <m:t>3</m:t>
                                  </m:r>
                                </m:sub>
                              </m:sSub>
                              <m:r>
                                <a:rPr lang="en-GB" sz="1600" i="1">
                                  <a:latin typeface="Cambria Math" panose="02040503050406030204" pitchFamily="18" charset="0"/>
                                </a:rPr>
                                <m:t>=</m:t>
                              </m:r>
                              <m:f>
                                <m:fPr>
                                  <m:ctrlPr>
                                    <a:rPr lang="en-GB" sz="1600" i="1">
                                      <a:latin typeface="Cambria Math" panose="02040503050406030204" pitchFamily="18" charset="0"/>
                                    </a:rPr>
                                  </m:ctrlPr>
                                </m:fPr>
                                <m:num>
                                  <m:r>
                                    <a:rPr lang="en-GB" sz="1600" i="1">
                                      <a:latin typeface="Cambria Math" panose="02040503050406030204" pitchFamily="18" charset="0"/>
                                    </a:rPr>
                                    <m:t>𝑅</m:t>
                                  </m:r>
                                  <m:r>
                                    <a:rPr lang="en-GB" sz="1600" b="0" i="1" smtClean="0">
                                      <a:latin typeface="Cambria Math" panose="02040503050406030204" pitchFamily="18" charset="0"/>
                                    </a:rPr>
                                    <m:t>+</m:t>
                                  </m:r>
                                  <m:r>
                                    <a:rPr lang="en-GB" sz="1600" b="0" i="1" smtClean="0">
                                      <a:latin typeface="Cambria Math" panose="02040503050406030204" pitchFamily="18" charset="0"/>
                                    </a:rPr>
                                    <m:t>𝐺</m:t>
                                  </m:r>
                                  <m:r>
                                    <a:rPr lang="en-GB" sz="1600" b="0" i="1" smtClean="0">
                                      <a:latin typeface="Cambria Math" panose="02040503050406030204" pitchFamily="18" charset="0"/>
                                    </a:rPr>
                                    <m:t>+</m:t>
                                  </m:r>
                                  <m:r>
                                    <a:rPr lang="en-GB" sz="1600" b="0" i="1" smtClean="0">
                                      <a:latin typeface="Cambria Math" panose="02040503050406030204" pitchFamily="18" charset="0"/>
                                    </a:rPr>
                                    <m:t>𝐵</m:t>
                                  </m:r>
                                </m:num>
                                <m:den>
                                  <m:rad>
                                    <m:radPr>
                                      <m:degHide m:val="on"/>
                                      <m:ctrlPr>
                                        <a:rPr lang="en-GB" sz="1600" i="1">
                                          <a:latin typeface="Cambria Math" panose="02040503050406030204" pitchFamily="18" charset="0"/>
                                        </a:rPr>
                                      </m:ctrlPr>
                                    </m:radPr>
                                    <m:deg/>
                                    <m:e>
                                      <m:r>
                                        <a:rPr lang="en-GB" sz="1600" b="0" i="1" smtClean="0">
                                          <a:latin typeface="Cambria Math" panose="02040503050406030204" pitchFamily="18" charset="0"/>
                                        </a:rPr>
                                        <m:t>3</m:t>
                                      </m:r>
                                    </m:e>
                                  </m:rad>
                                </m:den>
                              </m:f>
                            </m:oMath>
                          </a14:m>
                          <a:r>
                            <a:rPr lang="en-US" sz="1600" dirty="0"/>
                            <a:t> </a:t>
                          </a:r>
                        </a:p>
                      </a:txBody>
                      <a:tcPr anchor="ctr"/>
                    </a:tc>
                    <a:tc>
                      <a:txBody>
                        <a:bodyPr/>
                        <a:lstStyle/>
                        <a:p>
                          <a:pPr algn="ctr"/>
                          <a14:m>
                            <m:oMath xmlns:m="http://schemas.openxmlformats.org/officeDocument/2006/math">
                              <m:sSub>
                                <m:sSubPr>
                                  <m:ctrlPr>
                                    <a:rPr lang="en-US" sz="1600" i="1" smtClean="0">
                                      <a:latin typeface="Cambria Math" panose="02040503050406030204" pitchFamily="18" charset="0"/>
                                    </a:rPr>
                                  </m:ctrlPr>
                                </m:sSubPr>
                                <m:e>
                                  <m:r>
                                    <a:rPr lang="en-GB" sz="1600" i="1">
                                      <a:latin typeface="Cambria Math" panose="02040503050406030204" pitchFamily="18" charset="0"/>
                                    </a:rPr>
                                    <m:t>𝑂</m:t>
                                  </m:r>
                                </m:e>
                                <m:sub>
                                  <m:r>
                                    <a:rPr lang="en-GB" sz="1600" b="0" i="1" smtClean="0">
                                      <a:latin typeface="Cambria Math" panose="02040503050406030204" pitchFamily="18" charset="0"/>
                                    </a:rPr>
                                    <m:t>3</m:t>
                                  </m:r>
                                </m:sub>
                              </m:sSub>
                            </m:oMath>
                          </a14:m>
                          <a:r>
                            <a:rPr lang="en-US" sz="1600" dirty="0"/>
                            <a:t> encodes intensity,</a:t>
                          </a:r>
                          <a:r>
                            <a:rPr lang="en-US" sz="1600" baseline="0" dirty="0"/>
                            <a:t> </a:t>
                          </a:r>
                          <a14:m>
                            <m:oMath xmlns:m="http://schemas.openxmlformats.org/officeDocument/2006/math">
                              <m:sSub>
                                <m:sSubPr>
                                  <m:ctrlPr>
                                    <a:rPr lang="en-US" sz="1600" i="1" smtClean="0">
                                      <a:latin typeface="Cambria Math" panose="02040503050406030204" pitchFamily="18" charset="0"/>
                                    </a:rPr>
                                  </m:ctrlPr>
                                </m:sSubPr>
                                <m:e>
                                  <m:r>
                                    <a:rPr lang="en-GB" sz="1600" i="1">
                                      <a:latin typeface="Cambria Math" panose="02040503050406030204" pitchFamily="18" charset="0"/>
                                    </a:rPr>
                                    <m:t>𝑂</m:t>
                                  </m:r>
                                </m:e>
                                <m:sub>
                                  <m:r>
                                    <a:rPr lang="en-GB" sz="1600" b="0" i="1" smtClean="0">
                                      <a:latin typeface="Cambria Math" panose="02040503050406030204" pitchFamily="18" charset="0"/>
                                    </a:rPr>
                                    <m:t>1</m:t>
                                  </m:r>
                                </m:sub>
                              </m:sSub>
                            </m:oMath>
                          </a14:m>
                          <a:r>
                            <a:rPr lang="en-US" sz="1600" dirty="0"/>
                            <a:t> and </a:t>
                          </a:r>
                          <a14:m>
                            <m:oMath xmlns:m="http://schemas.openxmlformats.org/officeDocument/2006/math">
                              <m:sSub>
                                <m:sSubPr>
                                  <m:ctrlPr>
                                    <a:rPr lang="en-US" sz="1600" i="1" smtClean="0">
                                      <a:latin typeface="Cambria Math" panose="02040503050406030204" pitchFamily="18" charset="0"/>
                                    </a:rPr>
                                  </m:ctrlPr>
                                </m:sSubPr>
                                <m:e>
                                  <m:r>
                                    <a:rPr lang="en-GB" sz="1600" i="1">
                                      <a:latin typeface="Cambria Math" panose="02040503050406030204" pitchFamily="18" charset="0"/>
                                    </a:rPr>
                                    <m:t>𝑂</m:t>
                                  </m:r>
                                </m:e>
                                <m:sub>
                                  <m:r>
                                    <a:rPr lang="en-GB" sz="1600" b="0" i="1" smtClean="0">
                                      <a:latin typeface="Cambria Math" panose="02040503050406030204" pitchFamily="18" charset="0"/>
                                    </a:rPr>
                                    <m:t>2</m:t>
                                  </m:r>
                                </m:sub>
                              </m:sSub>
                            </m:oMath>
                          </a14:m>
                          <a:r>
                            <a:rPr lang="en-US" sz="1600" dirty="0"/>
                            <a:t> encode </a:t>
                          </a:r>
                          <a:r>
                            <a:rPr lang="en-US" sz="1600" dirty="0" err="1"/>
                            <a:t>colour</a:t>
                          </a:r>
                          <a:r>
                            <a:rPr lang="en-US" sz="1600" dirty="0"/>
                            <a:t> information (with</a:t>
                          </a:r>
                          <a:r>
                            <a:rPr lang="en-US" sz="1600" baseline="0" dirty="0"/>
                            <a:t> some intensity data)</a:t>
                          </a:r>
                          <a:endParaRPr lang="en-US" sz="1600" dirty="0"/>
                        </a:p>
                      </a:txBody>
                      <a:tcPr anchor="ctr"/>
                    </a:tc>
                    <a:extLst>
                      <a:ext uri="{0D108BD9-81ED-4DB2-BD59-A6C34878D82A}">
                        <a16:rowId xmlns:a16="http://schemas.microsoft.com/office/drawing/2014/main" val="2689857928"/>
                      </a:ext>
                    </a:extLst>
                  </a:tr>
                  <a:tr h="555476">
                    <a:tc>
                      <a:txBody>
                        <a:bodyPr/>
                        <a:lstStyle/>
                        <a:p>
                          <a:pPr algn="ctr"/>
                          <a:r>
                            <a:rPr lang="en-US" sz="1600" dirty="0"/>
                            <a:t>w-SIFT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GB" sz="1600" b="0" i="1" smtClean="0">
                                        <a:latin typeface="Cambria Math" panose="02040503050406030204" pitchFamily="18" charset="0"/>
                                      </a:rPr>
                                      <m:t>𝑤</m:t>
                                    </m:r>
                                  </m:e>
                                  <m:sub>
                                    <m:r>
                                      <a:rPr lang="en-GB" sz="1600" b="0" i="1" smtClean="0">
                                        <a:latin typeface="Cambria Math" panose="02040503050406030204" pitchFamily="18" charset="0"/>
                                      </a:rPr>
                                      <m:t>1</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𝑂</m:t>
                                        </m:r>
                                      </m:e>
                                      <m:sub>
                                        <m:r>
                                          <a:rPr lang="en-GB" sz="1600" i="1">
                                            <a:latin typeface="Cambria Math" panose="02040503050406030204" pitchFamily="18" charset="0"/>
                                          </a:rPr>
                                          <m:t>1</m:t>
                                        </m:r>
                                      </m:sub>
                                    </m:sSub>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𝑂</m:t>
                                        </m:r>
                                      </m:e>
                                      <m:sub>
                                        <m:r>
                                          <a:rPr lang="en-GB" sz="1600" b="0" i="1" smtClean="0">
                                            <a:latin typeface="Cambria Math" panose="02040503050406030204" pitchFamily="18" charset="0"/>
                                          </a:rPr>
                                          <m:t>3</m:t>
                                        </m:r>
                                      </m:sub>
                                    </m:sSub>
                                  </m:den>
                                </m:f>
                                <m:r>
                                  <a:rPr lang="en-GB" sz="1600" b="0" i="1" smtClean="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𝑤</m:t>
                                    </m:r>
                                  </m:e>
                                  <m:sub>
                                    <m:r>
                                      <a:rPr lang="en-GB" sz="1600" b="0" i="1" smtClean="0">
                                        <a:latin typeface="Cambria Math" panose="02040503050406030204" pitchFamily="18" charset="0"/>
                                      </a:rPr>
                                      <m:t>2</m:t>
                                    </m:r>
                                  </m:sub>
                                </m:sSub>
                                <m:r>
                                  <a:rPr lang="en-GB" sz="1600" i="1">
                                    <a:latin typeface="Cambria Math" panose="02040503050406030204" pitchFamily="18" charset="0"/>
                                  </a:rPr>
                                  <m:t>=</m:t>
                                </m:r>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𝑂</m:t>
                                        </m:r>
                                      </m:e>
                                      <m:sub>
                                        <m:r>
                                          <a:rPr lang="en-GB" sz="1600" b="0" i="1" smtClean="0">
                                            <a:latin typeface="Cambria Math" panose="02040503050406030204" pitchFamily="18" charset="0"/>
                                          </a:rPr>
                                          <m:t>2</m:t>
                                        </m:r>
                                      </m:sub>
                                    </m:sSub>
                                  </m:num>
                                  <m:den>
                                    <m:sSub>
                                      <m:sSubPr>
                                        <m:ctrlPr>
                                          <a:rPr lang="en-GB" sz="1600" i="1">
                                            <a:latin typeface="Cambria Math" panose="02040503050406030204" pitchFamily="18" charset="0"/>
                                          </a:rPr>
                                        </m:ctrlPr>
                                      </m:sSubPr>
                                      <m:e>
                                        <m:r>
                                          <a:rPr lang="en-GB" sz="1600" i="1">
                                            <a:latin typeface="Cambria Math" panose="02040503050406030204" pitchFamily="18" charset="0"/>
                                          </a:rPr>
                                          <m:t>𝑂</m:t>
                                        </m:r>
                                      </m:e>
                                      <m:sub>
                                        <m:r>
                                          <a:rPr lang="en-GB" sz="1600" i="1">
                                            <a:latin typeface="Cambria Math" panose="02040503050406030204" pitchFamily="18" charset="0"/>
                                          </a:rPr>
                                          <m:t>3</m:t>
                                        </m:r>
                                      </m:sub>
                                    </m:sSub>
                                  </m:den>
                                </m:f>
                              </m:oMath>
                            </m:oMathPara>
                          </a14:m>
                          <a:endParaRPr lang="en-US" sz="1600" dirty="0"/>
                        </a:p>
                      </a:txBody>
                      <a:tcPr anchor="ctr"/>
                    </a:tc>
                    <a:tc>
                      <a:txBody>
                        <a:bodyPr/>
                        <a:lstStyle/>
                        <a:p>
                          <a:pPr algn="ctr"/>
                          <a:r>
                            <a:rPr lang="en-US" sz="1600" dirty="0"/>
                            <a:t>Eliminates intensity information from opponent space components</a:t>
                          </a:r>
                        </a:p>
                      </a:txBody>
                      <a:tcPr anchor="ctr"/>
                    </a:tc>
                    <a:extLst>
                      <a:ext uri="{0D108BD9-81ED-4DB2-BD59-A6C34878D82A}">
                        <a16:rowId xmlns:a16="http://schemas.microsoft.com/office/drawing/2014/main" val="49797348"/>
                      </a:ext>
                    </a:extLst>
                  </a:tr>
                  <a:tr h="616796">
                    <a:tc>
                      <a:txBody>
                        <a:bodyPr/>
                        <a:lstStyle/>
                        <a:p>
                          <a:pPr algn="ctr"/>
                          <a:r>
                            <a:rPr lang="en-US" sz="1600" dirty="0" err="1"/>
                            <a:t>rg</a:t>
                          </a:r>
                          <a:r>
                            <a:rPr lang="en-US" sz="1600" dirty="0"/>
                            <a:t>-SIFT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𝑟</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𝑅</m:t>
                                    </m:r>
                                  </m:num>
                                  <m:den>
                                    <m:r>
                                      <a:rPr lang="en-GB" sz="1600" b="0" i="1" smtClean="0">
                                        <a:latin typeface="Cambria Math" panose="02040503050406030204" pitchFamily="18" charset="0"/>
                                      </a:rPr>
                                      <m:t>𝑅</m:t>
                                    </m:r>
                                    <m:r>
                                      <a:rPr lang="en-GB" sz="1600" b="0" i="1" smtClean="0">
                                        <a:latin typeface="Cambria Math" panose="02040503050406030204" pitchFamily="18" charset="0"/>
                                      </a:rPr>
                                      <m:t>+</m:t>
                                    </m:r>
                                    <m:r>
                                      <a:rPr lang="en-GB" sz="1600" b="0" i="1" smtClean="0">
                                        <a:latin typeface="Cambria Math" panose="02040503050406030204" pitchFamily="18" charset="0"/>
                                      </a:rPr>
                                      <m:t>𝐺</m:t>
                                    </m:r>
                                    <m:r>
                                      <a:rPr lang="en-GB" sz="1600" b="0" i="1" smtClean="0">
                                        <a:latin typeface="Cambria Math" panose="02040503050406030204" pitchFamily="18" charset="0"/>
                                      </a:rPr>
                                      <m:t>+</m:t>
                                    </m:r>
                                    <m:r>
                                      <a:rPr lang="en-GB" sz="1600" b="0" i="1" smtClean="0">
                                        <a:latin typeface="Cambria Math" panose="02040503050406030204" pitchFamily="18" charset="0"/>
                                      </a:rPr>
                                      <m:t>𝐵</m:t>
                                    </m:r>
                                  </m:den>
                                </m:f>
                                <m:r>
                                  <a:rPr lang="en-GB" sz="1600" b="0" i="1" smtClean="0">
                                    <a:latin typeface="Cambria Math" panose="02040503050406030204" pitchFamily="18" charset="0"/>
                                  </a:rPr>
                                  <m:t>, </m:t>
                                </m:r>
                                <m:r>
                                  <a:rPr lang="en-GB" sz="1600" b="0" i="1" smtClean="0">
                                    <a:latin typeface="Cambria Math" panose="02040503050406030204" pitchFamily="18" charset="0"/>
                                  </a:rPr>
                                  <m:t>𝑔</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𝐺</m:t>
                                    </m:r>
                                  </m:num>
                                  <m:den>
                                    <m:r>
                                      <a:rPr lang="en-GB" sz="1600" b="0" i="1" smtClean="0">
                                        <a:latin typeface="Cambria Math" panose="02040503050406030204" pitchFamily="18" charset="0"/>
                                      </a:rPr>
                                      <m:t>𝑅</m:t>
                                    </m:r>
                                    <m:r>
                                      <a:rPr lang="en-GB" sz="1600" b="0" i="1" smtClean="0">
                                        <a:latin typeface="Cambria Math" panose="02040503050406030204" pitchFamily="18" charset="0"/>
                                      </a:rPr>
                                      <m:t>+</m:t>
                                    </m:r>
                                    <m:r>
                                      <a:rPr lang="en-GB" sz="1600" b="0" i="1" smtClean="0">
                                        <a:latin typeface="Cambria Math" panose="02040503050406030204" pitchFamily="18" charset="0"/>
                                      </a:rPr>
                                      <m:t>𝐺</m:t>
                                    </m:r>
                                    <m:r>
                                      <a:rPr lang="en-GB" sz="1600" b="0" i="1" smtClean="0">
                                        <a:latin typeface="Cambria Math" panose="02040503050406030204" pitchFamily="18" charset="0"/>
                                      </a:rPr>
                                      <m:t>+</m:t>
                                    </m:r>
                                    <m:r>
                                      <a:rPr lang="en-GB" sz="1600" b="0" i="1" smtClean="0">
                                        <a:latin typeface="Cambria Math" panose="02040503050406030204" pitchFamily="18" charset="0"/>
                                      </a:rPr>
                                      <m:t>𝐵</m:t>
                                    </m:r>
                                  </m:den>
                                </m:f>
                              </m:oMath>
                            </m:oMathPara>
                          </a14:m>
                          <a:endParaRPr lang="en-US" sz="1600" dirty="0"/>
                        </a:p>
                      </a:txBody>
                      <a:tcPr anchor="ctr"/>
                    </a:tc>
                    <a:tc>
                      <a:txBody>
                        <a:bodyPr/>
                        <a:lstStyle/>
                        <a:p>
                          <a:pPr algn="ctr"/>
                          <a:r>
                            <a:rPr lang="en-US" sz="1600" dirty="0"/>
                            <a:t>Chromaticity components. Invariant to shift</a:t>
                          </a:r>
                        </a:p>
                      </a:txBody>
                      <a:tcPr anchor="ctr"/>
                    </a:tc>
                    <a:extLst>
                      <a:ext uri="{0D108BD9-81ED-4DB2-BD59-A6C34878D82A}">
                        <a16:rowId xmlns:a16="http://schemas.microsoft.com/office/drawing/2014/main" val="1134257219"/>
                      </a:ext>
                    </a:extLst>
                  </a:tr>
                  <a:tr h="1999716">
                    <a:tc>
                      <a:txBody>
                        <a:bodyPr/>
                        <a:lstStyle/>
                        <a:p>
                          <a:pPr algn="ctr"/>
                          <a:r>
                            <a:rPr lang="en-US" sz="1600" dirty="0"/>
                            <a:t>HSV-SIFT</a:t>
                          </a:r>
                        </a:p>
                      </a:txBody>
                      <a:tcPr anchor="ctr"/>
                    </a:tc>
                    <a:tc>
                      <a:txBody>
                        <a:bodyPr/>
                        <a:lstStyle/>
                        <a:p>
                          <a:pPr algn="l"/>
                          <a14:m>
                            <m:oMathPara xmlns:m="http://schemas.openxmlformats.org/officeDocument/2006/math">
                              <m:oMathParaPr>
                                <m:jc m:val="centerGroup"/>
                              </m:oMathParaPr>
                              <m:oMath xmlns:m="http://schemas.openxmlformats.org/officeDocument/2006/math">
                                <m:r>
                                  <a:rPr lang="en-GB" sz="900" b="0" i="1" smtClean="0">
                                    <a:latin typeface="Cambria Math" panose="02040503050406030204" pitchFamily="18" charset="0"/>
                                  </a:rPr>
                                  <m:t>𝐻</m:t>
                                </m:r>
                                <m:r>
                                  <a:rPr lang="en-GB" sz="900" b="0" i="1" smtClean="0">
                                    <a:latin typeface="Cambria Math" panose="02040503050406030204" pitchFamily="18" charset="0"/>
                                  </a:rPr>
                                  <m:t>=</m:t>
                                </m:r>
                                <m:d>
                                  <m:dPr>
                                    <m:begChr m:val="{"/>
                                    <m:endChr m:val=""/>
                                    <m:ctrlPr>
                                      <a:rPr lang="en-GB" sz="900" b="0" i="1" smtClean="0">
                                        <a:latin typeface="Cambria Math" panose="02040503050406030204" pitchFamily="18" charset="0"/>
                                      </a:rPr>
                                    </m:ctrlPr>
                                  </m:dPr>
                                  <m:e>
                                    <m:m>
                                      <m:mPr>
                                        <m:mcs>
                                          <m:mc>
                                            <m:mcPr>
                                              <m:count m:val="1"/>
                                              <m:mcJc m:val="center"/>
                                            </m:mcPr>
                                          </m:mc>
                                        </m:mcs>
                                        <m:ctrlPr>
                                          <a:rPr lang="en-GB" sz="900" b="0" i="1" smtClean="0">
                                            <a:latin typeface="Cambria Math" panose="02040503050406030204" pitchFamily="18" charset="0"/>
                                          </a:rPr>
                                        </m:ctrlPr>
                                      </m:mPr>
                                      <m:mr>
                                        <m:e>
                                          <m:r>
                                            <m:rPr>
                                              <m:brk m:alnAt="7"/>
                                            </m:rPr>
                                            <a:rPr lang="en-GB" sz="900" b="0" i="1" smtClean="0">
                                              <a:latin typeface="Cambria Math" panose="02040503050406030204" pitchFamily="18" charset="0"/>
                                            </a:rPr>
                                            <m:t> </m:t>
                                          </m:r>
                                          <m:r>
                                            <a:rPr lang="en-GB" sz="900" b="0" i="1" smtClean="0">
                                              <a:latin typeface="Cambria Math" panose="02040503050406030204" pitchFamily="18" charset="0"/>
                                            </a:rPr>
                                            <m:t>                               </m:t>
                                          </m:r>
                                        </m:e>
                                      </m:mr>
                                      <m:mr>
                                        <m:e>
                                          <m:m>
                                            <m:mPr>
                                              <m:mcs>
                                                <m:mc>
                                                  <m:mcPr>
                                                    <m:count m:val="2"/>
                                                    <m:mcJc m:val="center"/>
                                                  </m:mcPr>
                                                </m:mc>
                                              </m:mcs>
                                              <m:ctrlPr>
                                                <a:rPr lang="en-GB" sz="900" b="0" i="1" smtClean="0">
                                                  <a:latin typeface="Cambria Math" panose="02040503050406030204" pitchFamily="18" charset="0"/>
                                                </a:rPr>
                                              </m:ctrlPr>
                                            </m:mPr>
                                            <m:mr>
                                              <m:e>
                                                <m:eqArr>
                                                  <m:eqArrPr>
                                                    <m:ctrlPr>
                                                      <a:rPr lang="en-GB" sz="900" b="0" i="1" smtClean="0">
                                                        <a:latin typeface="Cambria Math" panose="02040503050406030204" pitchFamily="18" charset="0"/>
                                                      </a:rPr>
                                                    </m:ctrlPr>
                                                  </m:eqArrPr>
                                                  <m:e>
                                                    <m:r>
                                                      <m:rPr>
                                                        <m:brk m:alnAt="7"/>
                                                      </m:rPr>
                                                      <a:rPr lang="en-GB" sz="900" b="0" i="1" smtClean="0">
                                                        <a:latin typeface="Cambria Math" panose="02040503050406030204" pitchFamily="18" charset="0"/>
                                                      </a:rPr>
                                                      <m:t>0</m:t>
                                                    </m:r>
                                                  </m:e>
                                                  <m:e>
                                                    <m:r>
                                                      <m:rPr>
                                                        <m:brk m:alnAt="7"/>
                                                      </m:rPr>
                                                      <a:rPr lang="en-GB" sz="900" b="0" i="1" smtClean="0">
                                                        <a:latin typeface="Cambria Math" panose="02040503050406030204" pitchFamily="18" charset="0"/>
                                                      </a:rPr>
                                                      <m:t>6</m:t>
                                                    </m:r>
                                                    <m:r>
                                                      <a:rPr lang="en-GB" sz="900" b="0" i="1" smtClean="0">
                                                        <a:latin typeface="Cambria Math" panose="02040503050406030204" pitchFamily="18" charset="0"/>
                                                      </a:rPr>
                                                      <m:t>0</m:t>
                                                    </m:r>
                                                    <m:r>
                                                      <a:rPr lang="en-GB" sz="900" b="0" i="1" smtClean="0">
                                                        <a:latin typeface="Cambria Math" panose="02040503050406030204" pitchFamily="18" charset="0"/>
                                                        <a:ea typeface="Cambria Math" panose="02040503050406030204" pitchFamily="18" charset="0"/>
                                                      </a:rPr>
                                                      <m:t>° × (0+</m:t>
                                                    </m:r>
                                                    <m:f>
                                                      <m:fPr>
                                                        <m:ctrlPr>
                                                          <a:rPr lang="en-GB" sz="900" b="0" i="1" smtClean="0">
                                                            <a:latin typeface="Cambria Math" panose="02040503050406030204" pitchFamily="18" charset="0"/>
                                                            <a:ea typeface="Cambria Math" panose="02040503050406030204" pitchFamily="18" charset="0"/>
                                                          </a:rPr>
                                                        </m:ctrlPr>
                                                      </m:fPr>
                                                      <m:num>
                                                        <m:r>
                                                          <a:rPr lang="en-GB" sz="900" b="0" i="1" smtClean="0">
                                                            <a:latin typeface="Cambria Math" panose="02040503050406030204" pitchFamily="18" charset="0"/>
                                                            <a:ea typeface="Cambria Math" panose="02040503050406030204" pitchFamily="18" charset="0"/>
                                                          </a:rPr>
                                                          <m:t>𝐺</m:t>
                                                        </m:r>
                                                        <m:r>
                                                          <a:rPr lang="en-GB" sz="900" b="0" i="1" smtClean="0">
                                                            <a:latin typeface="Cambria Math" panose="02040503050406030204" pitchFamily="18" charset="0"/>
                                                            <a:ea typeface="Cambria Math" panose="02040503050406030204" pitchFamily="18" charset="0"/>
                                                          </a:rPr>
                                                          <m:t>−</m:t>
                                                        </m:r>
                                                        <m:r>
                                                          <a:rPr lang="en-GB" sz="900" b="0" i="1" smtClean="0">
                                                            <a:latin typeface="Cambria Math" panose="02040503050406030204" pitchFamily="18" charset="0"/>
                                                            <a:ea typeface="Cambria Math" panose="02040503050406030204" pitchFamily="18" charset="0"/>
                                                          </a:rPr>
                                                          <m:t>𝐵</m:t>
                                                        </m:r>
                                                      </m:num>
                                                      <m:den>
                                                        <m:r>
                                                          <a:rPr lang="en-GB" sz="900" b="0" i="1" smtClean="0">
                                                            <a:latin typeface="Cambria Math" panose="02040503050406030204" pitchFamily="18" charset="0"/>
                                                            <a:ea typeface="Cambria Math" panose="02040503050406030204" pitchFamily="18" charset="0"/>
                                                          </a:rPr>
                                                          <m:t>𝑀𝐴𝑋</m:t>
                                                        </m:r>
                                                        <m:r>
                                                          <a:rPr lang="en-GB" sz="900" b="0" i="1" smtClean="0">
                                                            <a:latin typeface="Cambria Math" panose="02040503050406030204" pitchFamily="18" charset="0"/>
                                                            <a:ea typeface="Cambria Math" panose="02040503050406030204" pitchFamily="18" charset="0"/>
                                                          </a:rPr>
                                                          <m:t>−</m:t>
                                                        </m:r>
                                                        <m:r>
                                                          <a:rPr lang="en-GB" sz="900" b="0" i="1" smtClean="0">
                                                            <a:latin typeface="Cambria Math" panose="02040503050406030204" pitchFamily="18" charset="0"/>
                                                            <a:ea typeface="Cambria Math" panose="02040503050406030204" pitchFamily="18" charset="0"/>
                                                          </a:rPr>
                                                          <m:t>𝑀𝐼𝑁</m:t>
                                                        </m:r>
                                                      </m:den>
                                                    </m:f>
                                                  </m:e>
                                                </m:eqArr>
                                              </m:e>
                                              <m:e>
                                                <m:eqArr>
                                                  <m:eqArrPr>
                                                    <m:ctrlPr>
                                                      <a:rPr lang="en-GB" sz="900" b="0" i="1" smtClean="0">
                                                        <a:latin typeface="Cambria Math" panose="02040503050406030204" pitchFamily="18" charset="0"/>
                                                      </a:rPr>
                                                    </m:ctrlPr>
                                                  </m:eqArrPr>
                                                  <m:e>
                                                    <m:r>
                                                      <a:rPr lang="en-GB" sz="900" b="0" i="1" smtClean="0">
                                                        <a:latin typeface="Cambria Math" panose="02040503050406030204" pitchFamily="18" charset="0"/>
                                                      </a:rPr>
                                                      <m:t>𝑖𝑓</m:t>
                                                    </m:r>
                                                    <m:r>
                                                      <a:rPr lang="en-GB" sz="900" b="0" i="1" smtClean="0">
                                                        <a:latin typeface="Cambria Math" panose="02040503050406030204" pitchFamily="18" charset="0"/>
                                                      </a:rPr>
                                                      <m:t> </m:t>
                                                    </m:r>
                                                    <m:r>
                                                      <a:rPr lang="en-GB" sz="900" b="0" i="1" smtClean="0">
                                                        <a:latin typeface="Cambria Math" panose="02040503050406030204" pitchFamily="18" charset="0"/>
                                                      </a:rPr>
                                                      <m:t>𝑀𝐴𝑋</m:t>
                                                    </m:r>
                                                    <m:r>
                                                      <a:rPr lang="en-GB" sz="900" b="0" i="1" smtClean="0">
                                                        <a:latin typeface="Cambria Math" panose="02040503050406030204" pitchFamily="18" charset="0"/>
                                                      </a:rPr>
                                                      <m:t>=</m:t>
                                                    </m:r>
                                                    <m:r>
                                                      <a:rPr lang="en-GB" sz="900" b="0" i="1" smtClean="0">
                                                        <a:latin typeface="Cambria Math" panose="02040503050406030204" pitchFamily="18" charset="0"/>
                                                      </a:rPr>
                                                      <m:t>𝑀𝐼𝑁</m:t>
                                                    </m:r>
                                                  </m:e>
                                                  <m:e>
                                                    <m:r>
                                                      <a:rPr lang="en-GB" sz="900" b="0" i="1" smtClean="0">
                                                        <a:latin typeface="Cambria Math" panose="02040503050406030204" pitchFamily="18" charset="0"/>
                                                      </a:rPr>
                                                      <m:t>𝑖𝑓</m:t>
                                                    </m:r>
                                                    <m:r>
                                                      <a:rPr lang="en-GB" sz="900" b="0" i="1" smtClean="0">
                                                        <a:latin typeface="Cambria Math" panose="02040503050406030204" pitchFamily="18" charset="0"/>
                                                      </a:rPr>
                                                      <m:t> </m:t>
                                                    </m:r>
                                                    <m:r>
                                                      <a:rPr lang="en-GB" sz="900" b="0" i="1" smtClean="0">
                                                        <a:latin typeface="Cambria Math" panose="02040503050406030204" pitchFamily="18" charset="0"/>
                                                      </a:rPr>
                                                      <m:t>𝑀𝐴𝑋</m:t>
                                                    </m:r>
                                                    <m:r>
                                                      <a:rPr lang="en-GB" sz="900" b="0" i="1" smtClean="0">
                                                        <a:latin typeface="Cambria Math" panose="02040503050406030204" pitchFamily="18" charset="0"/>
                                                      </a:rPr>
                                                      <m:t>=</m:t>
                                                    </m:r>
                                                    <m:r>
                                                      <a:rPr lang="en-GB" sz="900" b="0" i="1" smtClean="0">
                                                        <a:latin typeface="Cambria Math" panose="02040503050406030204" pitchFamily="18" charset="0"/>
                                                      </a:rPr>
                                                      <m:t>𝑅</m:t>
                                                    </m:r>
                                                  </m:e>
                                                </m:eqArr>
                                              </m:e>
                                            </m:mr>
                                            <m:mr>
                                              <m:e>
                                                <m:r>
                                                  <m:rPr>
                                                    <m:brk m:alnAt="7"/>
                                                  </m:rPr>
                                                  <a:rPr lang="en-GB" sz="900" b="0" i="1" smtClean="0">
                                                    <a:latin typeface="Cambria Math" panose="02040503050406030204" pitchFamily="18" charset="0"/>
                                                  </a:rPr>
                                                  <m:t>6</m:t>
                                                </m:r>
                                                <m:r>
                                                  <a:rPr lang="en-GB" sz="900" b="0" i="1" smtClean="0">
                                                    <a:latin typeface="Cambria Math" panose="02040503050406030204" pitchFamily="18" charset="0"/>
                                                  </a:rPr>
                                                  <m:t>0</m:t>
                                                </m:r>
                                                <m:r>
                                                  <a:rPr lang="en-GB" sz="900" b="0" i="1" smtClean="0">
                                                    <a:latin typeface="Cambria Math" panose="02040503050406030204" pitchFamily="18" charset="0"/>
                                                    <a:ea typeface="Cambria Math" panose="02040503050406030204" pitchFamily="18" charset="0"/>
                                                  </a:rPr>
                                                  <m:t>° × (2+</m:t>
                                                </m:r>
                                                <m:f>
                                                  <m:fPr>
                                                    <m:ctrlPr>
                                                      <a:rPr lang="en-GB" sz="900" b="0" i="1" smtClean="0">
                                                        <a:latin typeface="Cambria Math" panose="02040503050406030204" pitchFamily="18" charset="0"/>
                                                        <a:ea typeface="Cambria Math" panose="02040503050406030204" pitchFamily="18" charset="0"/>
                                                      </a:rPr>
                                                    </m:ctrlPr>
                                                  </m:fPr>
                                                  <m:num>
                                                    <m:r>
                                                      <a:rPr lang="en-GB" sz="900" b="0" i="1" smtClean="0">
                                                        <a:latin typeface="Cambria Math" panose="02040503050406030204" pitchFamily="18" charset="0"/>
                                                        <a:ea typeface="Cambria Math" panose="02040503050406030204" pitchFamily="18" charset="0"/>
                                                      </a:rPr>
                                                      <m:t>𝐵</m:t>
                                                    </m:r>
                                                    <m:r>
                                                      <a:rPr lang="en-GB" sz="900" b="0" i="1" smtClean="0">
                                                        <a:latin typeface="Cambria Math" panose="02040503050406030204" pitchFamily="18" charset="0"/>
                                                        <a:ea typeface="Cambria Math" panose="02040503050406030204" pitchFamily="18" charset="0"/>
                                                      </a:rPr>
                                                      <m:t>−</m:t>
                                                    </m:r>
                                                    <m:r>
                                                      <a:rPr lang="en-GB" sz="900" b="0" i="1" smtClean="0">
                                                        <a:latin typeface="Cambria Math" panose="02040503050406030204" pitchFamily="18" charset="0"/>
                                                        <a:ea typeface="Cambria Math" panose="02040503050406030204" pitchFamily="18" charset="0"/>
                                                      </a:rPr>
                                                      <m:t>𝑅</m:t>
                                                    </m:r>
                                                  </m:num>
                                                  <m:den>
                                                    <m:r>
                                                      <a:rPr lang="en-GB" sz="900" b="0" i="1" smtClean="0">
                                                        <a:latin typeface="Cambria Math" panose="02040503050406030204" pitchFamily="18" charset="0"/>
                                                        <a:ea typeface="Cambria Math" panose="02040503050406030204" pitchFamily="18" charset="0"/>
                                                      </a:rPr>
                                                      <m:t>𝑀𝐴𝑋</m:t>
                                                    </m:r>
                                                    <m:r>
                                                      <a:rPr lang="en-GB" sz="900" b="0" i="1" smtClean="0">
                                                        <a:latin typeface="Cambria Math" panose="02040503050406030204" pitchFamily="18" charset="0"/>
                                                        <a:ea typeface="Cambria Math" panose="02040503050406030204" pitchFamily="18" charset="0"/>
                                                      </a:rPr>
                                                      <m:t>−</m:t>
                                                    </m:r>
                                                    <m:r>
                                                      <a:rPr lang="en-GB" sz="900" b="0" i="1" smtClean="0">
                                                        <a:latin typeface="Cambria Math" panose="02040503050406030204" pitchFamily="18" charset="0"/>
                                                        <a:ea typeface="Cambria Math" panose="02040503050406030204" pitchFamily="18" charset="0"/>
                                                      </a:rPr>
                                                      <m:t>𝑀𝐼𝑁</m:t>
                                                    </m:r>
                                                  </m:den>
                                                </m:f>
                                              </m:e>
                                              <m:e>
                                                <m:r>
                                                  <a:rPr lang="en-GB" sz="900" b="0" i="1" smtClean="0">
                                                    <a:latin typeface="Cambria Math" panose="02040503050406030204" pitchFamily="18" charset="0"/>
                                                  </a:rPr>
                                                  <m:t>𝑖𝑓</m:t>
                                                </m:r>
                                                <m:r>
                                                  <a:rPr lang="en-GB" sz="900" b="0" i="1" smtClean="0">
                                                    <a:latin typeface="Cambria Math" panose="02040503050406030204" pitchFamily="18" charset="0"/>
                                                  </a:rPr>
                                                  <m:t> </m:t>
                                                </m:r>
                                                <m:r>
                                                  <a:rPr lang="en-GB" sz="900" b="0" i="1" smtClean="0">
                                                    <a:latin typeface="Cambria Math" panose="02040503050406030204" pitchFamily="18" charset="0"/>
                                                  </a:rPr>
                                                  <m:t>𝑀𝐴𝑋</m:t>
                                                </m:r>
                                                <m:r>
                                                  <a:rPr lang="en-GB" sz="900" b="0" i="1" smtClean="0">
                                                    <a:latin typeface="Cambria Math" panose="02040503050406030204" pitchFamily="18" charset="0"/>
                                                  </a:rPr>
                                                  <m:t>=</m:t>
                                                </m:r>
                                                <m:r>
                                                  <a:rPr lang="en-GB" sz="900" b="0" i="1" smtClean="0">
                                                    <a:latin typeface="Cambria Math" panose="02040503050406030204" pitchFamily="18" charset="0"/>
                                                  </a:rPr>
                                                  <m:t>𝐺</m:t>
                                                </m:r>
                                              </m:e>
                                            </m:mr>
                                            <m:mr>
                                              <m:e>
                                                <m:r>
                                                  <m:rPr>
                                                    <m:brk m:alnAt="7"/>
                                                  </m:rPr>
                                                  <a:rPr lang="en-GB" sz="900" b="0" i="1" smtClean="0">
                                                    <a:latin typeface="Cambria Math" panose="02040503050406030204" pitchFamily="18" charset="0"/>
                                                  </a:rPr>
                                                  <m:t>6</m:t>
                                                </m:r>
                                                <m:r>
                                                  <a:rPr lang="en-GB" sz="900" b="0" i="1" smtClean="0">
                                                    <a:latin typeface="Cambria Math" panose="02040503050406030204" pitchFamily="18" charset="0"/>
                                                  </a:rPr>
                                                  <m:t>0</m:t>
                                                </m:r>
                                                <m:r>
                                                  <a:rPr lang="en-GB" sz="900" b="0" i="1" smtClean="0">
                                                    <a:latin typeface="Cambria Math" panose="02040503050406030204" pitchFamily="18" charset="0"/>
                                                    <a:ea typeface="Cambria Math" panose="02040503050406030204" pitchFamily="18" charset="0"/>
                                                  </a:rPr>
                                                  <m:t>° × (4+</m:t>
                                                </m:r>
                                                <m:f>
                                                  <m:fPr>
                                                    <m:ctrlPr>
                                                      <a:rPr lang="en-GB" sz="900" b="0" i="1" smtClean="0">
                                                        <a:latin typeface="Cambria Math" panose="02040503050406030204" pitchFamily="18" charset="0"/>
                                                        <a:ea typeface="Cambria Math" panose="02040503050406030204" pitchFamily="18" charset="0"/>
                                                      </a:rPr>
                                                    </m:ctrlPr>
                                                  </m:fPr>
                                                  <m:num>
                                                    <m:r>
                                                      <a:rPr lang="en-GB" sz="900" b="0" i="1" smtClean="0">
                                                        <a:latin typeface="Cambria Math" panose="02040503050406030204" pitchFamily="18" charset="0"/>
                                                        <a:ea typeface="Cambria Math" panose="02040503050406030204" pitchFamily="18" charset="0"/>
                                                      </a:rPr>
                                                      <m:t>𝑅</m:t>
                                                    </m:r>
                                                    <m:r>
                                                      <a:rPr lang="en-GB" sz="900" b="0" i="1" smtClean="0">
                                                        <a:latin typeface="Cambria Math" panose="02040503050406030204" pitchFamily="18" charset="0"/>
                                                        <a:ea typeface="Cambria Math" panose="02040503050406030204" pitchFamily="18" charset="0"/>
                                                      </a:rPr>
                                                      <m:t>−</m:t>
                                                    </m:r>
                                                    <m:r>
                                                      <a:rPr lang="en-GB" sz="900" b="0" i="1" smtClean="0">
                                                        <a:latin typeface="Cambria Math" panose="02040503050406030204" pitchFamily="18" charset="0"/>
                                                        <a:ea typeface="Cambria Math" panose="02040503050406030204" pitchFamily="18" charset="0"/>
                                                      </a:rPr>
                                                      <m:t>𝐺</m:t>
                                                    </m:r>
                                                  </m:num>
                                                  <m:den>
                                                    <m:r>
                                                      <a:rPr lang="en-GB" sz="900" b="0" i="1" smtClean="0">
                                                        <a:latin typeface="Cambria Math" panose="02040503050406030204" pitchFamily="18" charset="0"/>
                                                        <a:ea typeface="Cambria Math" panose="02040503050406030204" pitchFamily="18" charset="0"/>
                                                      </a:rPr>
                                                      <m:t>𝑀𝐴𝑋</m:t>
                                                    </m:r>
                                                    <m:r>
                                                      <a:rPr lang="en-GB" sz="900" b="0" i="1" smtClean="0">
                                                        <a:latin typeface="Cambria Math" panose="02040503050406030204" pitchFamily="18" charset="0"/>
                                                        <a:ea typeface="Cambria Math" panose="02040503050406030204" pitchFamily="18" charset="0"/>
                                                      </a:rPr>
                                                      <m:t>−</m:t>
                                                    </m:r>
                                                    <m:r>
                                                      <a:rPr lang="en-GB" sz="900" b="0" i="1" smtClean="0">
                                                        <a:latin typeface="Cambria Math" panose="02040503050406030204" pitchFamily="18" charset="0"/>
                                                        <a:ea typeface="Cambria Math" panose="02040503050406030204" pitchFamily="18" charset="0"/>
                                                      </a:rPr>
                                                      <m:t>𝑀𝐼𝑁</m:t>
                                                    </m:r>
                                                  </m:den>
                                                </m:f>
                                              </m:e>
                                              <m:e>
                                                <m:r>
                                                  <a:rPr lang="en-GB" sz="900" b="0" i="1" smtClean="0">
                                                    <a:latin typeface="Cambria Math" panose="02040503050406030204" pitchFamily="18" charset="0"/>
                                                  </a:rPr>
                                                  <m:t>𝑖𝑓</m:t>
                                                </m:r>
                                                <m:r>
                                                  <a:rPr lang="en-GB" sz="900" b="0" i="1" smtClean="0">
                                                    <a:latin typeface="Cambria Math" panose="02040503050406030204" pitchFamily="18" charset="0"/>
                                                  </a:rPr>
                                                  <m:t> </m:t>
                                                </m:r>
                                                <m:r>
                                                  <a:rPr lang="en-GB" sz="900" b="0" i="1" smtClean="0">
                                                    <a:latin typeface="Cambria Math" panose="02040503050406030204" pitchFamily="18" charset="0"/>
                                                  </a:rPr>
                                                  <m:t>𝑀𝐴𝑋</m:t>
                                                </m:r>
                                                <m:r>
                                                  <a:rPr lang="en-GB" sz="900" b="0" i="1" smtClean="0">
                                                    <a:latin typeface="Cambria Math" panose="02040503050406030204" pitchFamily="18" charset="0"/>
                                                  </a:rPr>
                                                  <m:t>=</m:t>
                                                </m:r>
                                                <m:r>
                                                  <a:rPr lang="en-GB" sz="900" b="0" i="1" smtClean="0">
                                                    <a:latin typeface="Cambria Math" panose="02040503050406030204" pitchFamily="18" charset="0"/>
                                                  </a:rPr>
                                                  <m:t>𝐵</m:t>
                                                </m:r>
                                              </m:e>
                                            </m:mr>
                                          </m:m>
                                        </m:e>
                                      </m:mr>
                                    </m:m>
                                  </m:e>
                                </m:d>
                              </m:oMath>
                            </m:oMathPara>
                          </a14:m>
                          <a:endParaRPr lang="en-US" sz="900" dirty="0"/>
                        </a:p>
                        <a:p>
                          <a:pPr algn="l"/>
                          <a:endParaRPr lang="en-US" sz="900" dirty="0"/>
                        </a:p>
                        <a:p>
                          <a:pPr algn="l"/>
                          <a14:m>
                            <m:oMathPara xmlns:m="http://schemas.openxmlformats.org/officeDocument/2006/math">
                              <m:oMathParaPr>
                                <m:jc m:val="centerGroup"/>
                              </m:oMathParaPr>
                              <m:oMath xmlns:m="http://schemas.openxmlformats.org/officeDocument/2006/math">
                                <m:r>
                                  <a:rPr lang="en-GB" sz="900" b="0" i="1" smtClean="0">
                                    <a:latin typeface="Cambria Math" panose="02040503050406030204" pitchFamily="18" charset="0"/>
                                  </a:rPr>
                                  <m:t>𝑆</m:t>
                                </m:r>
                                <m:r>
                                  <a:rPr lang="en-GB" sz="900" b="0" i="1" smtClean="0">
                                    <a:latin typeface="Cambria Math" panose="02040503050406030204" pitchFamily="18" charset="0"/>
                                  </a:rPr>
                                  <m:t>=</m:t>
                                </m:r>
                                <m:d>
                                  <m:dPr>
                                    <m:begChr m:val="{"/>
                                    <m:endChr m:val=""/>
                                    <m:ctrlPr>
                                      <a:rPr lang="en-GB" sz="900" b="0" i="1" smtClean="0">
                                        <a:latin typeface="Cambria Math" panose="02040503050406030204" pitchFamily="18" charset="0"/>
                                      </a:rPr>
                                    </m:ctrlPr>
                                  </m:dPr>
                                  <m:e>
                                    <m:m>
                                      <m:mPr>
                                        <m:mcs>
                                          <m:mc>
                                            <m:mcPr>
                                              <m:count m:val="2"/>
                                              <m:mcJc m:val="center"/>
                                            </m:mcPr>
                                          </m:mc>
                                        </m:mcs>
                                        <m:ctrlPr>
                                          <a:rPr lang="en-GB" sz="900" b="0" i="1" smtClean="0">
                                            <a:latin typeface="Cambria Math" panose="02040503050406030204" pitchFamily="18" charset="0"/>
                                          </a:rPr>
                                        </m:ctrlPr>
                                      </m:mPr>
                                      <m:mr>
                                        <m:e>
                                          <m:r>
                                            <m:rPr>
                                              <m:brk m:alnAt="7"/>
                                            </m:rPr>
                                            <a:rPr lang="en-GB" sz="900" b="0" i="1" smtClean="0">
                                              <a:latin typeface="Cambria Math" panose="02040503050406030204" pitchFamily="18" charset="0"/>
                                            </a:rPr>
                                            <m:t>0</m:t>
                                          </m:r>
                                        </m:e>
                                        <m:e>
                                          <m:r>
                                            <a:rPr lang="en-GB" sz="900" b="0" i="1" smtClean="0">
                                              <a:latin typeface="Cambria Math" panose="02040503050406030204" pitchFamily="18" charset="0"/>
                                            </a:rPr>
                                            <m:t>𝑖𝑓</m:t>
                                          </m:r>
                                          <m:r>
                                            <a:rPr lang="en-GB" sz="900" b="0" i="1" smtClean="0">
                                              <a:latin typeface="Cambria Math" panose="02040503050406030204" pitchFamily="18" charset="0"/>
                                            </a:rPr>
                                            <m:t> </m:t>
                                          </m:r>
                                          <m:r>
                                            <a:rPr lang="en-GB" sz="900" b="0" i="1" smtClean="0">
                                              <a:latin typeface="Cambria Math" panose="02040503050406030204" pitchFamily="18" charset="0"/>
                                            </a:rPr>
                                            <m:t>𝑀𝐴𝑋</m:t>
                                          </m:r>
                                          <m:r>
                                            <a:rPr lang="en-GB" sz="900" b="0" i="1" smtClean="0">
                                              <a:latin typeface="Cambria Math" panose="02040503050406030204" pitchFamily="18" charset="0"/>
                                            </a:rPr>
                                            <m:t>=0</m:t>
                                          </m:r>
                                        </m:e>
                                      </m:mr>
                                      <m:mr>
                                        <m:e>
                                          <m:f>
                                            <m:fPr>
                                              <m:ctrlPr>
                                                <a:rPr lang="en-GB" sz="900" b="0" i="1" smtClean="0">
                                                  <a:latin typeface="Cambria Math" panose="02040503050406030204" pitchFamily="18" charset="0"/>
                                                </a:rPr>
                                              </m:ctrlPr>
                                            </m:fPr>
                                            <m:num>
                                              <m:r>
                                                <a:rPr lang="en-GB" sz="900" b="0" i="1" smtClean="0">
                                                  <a:latin typeface="Cambria Math" panose="02040503050406030204" pitchFamily="18" charset="0"/>
                                                </a:rPr>
                                                <m:t>𝑀𝐴𝑋</m:t>
                                              </m:r>
                                              <m:r>
                                                <a:rPr lang="en-GB" sz="900" b="0" i="1" smtClean="0">
                                                  <a:latin typeface="Cambria Math" panose="02040503050406030204" pitchFamily="18" charset="0"/>
                                                </a:rPr>
                                                <m:t>−</m:t>
                                              </m:r>
                                              <m:r>
                                                <a:rPr lang="en-GB" sz="900" b="0" i="1" smtClean="0">
                                                  <a:latin typeface="Cambria Math" panose="02040503050406030204" pitchFamily="18" charset="0"/>
                                                </a:rPr>
                                                <m:t>𝑀𝐼𝑁</m:t>
                                              </m:r>
                                            </m:num>
                                            <m:den>
                                              <m:r>
                                                <a:rPr lang="en-GB" sz="900" b="0" i="1" smtClean="0">
                                                  <a:latin typeface="Cambria Math" panose="02040503050406030204" pitchFamily="18" charset="0"/>
                                                </a:rPr>
                                                <m:t>𝑀𝐴𝑋</m:t>
                                              </m:r>
                                            </m:den>
                                          </m:f>
                                        </m:e>
                                        <m:e>
                                          <m:r>
                                            <a:rPr lang="en-GB" sz="900" b="0" i="1" smtClean="0">
                                              <a:latin typeface="Cambria Math" panose="02040503050406030204" pitchFamily="18" charset="0"/>
                                            </a:rPr>
                                            <m:t>𝑜𝑡h𝑒𝑟𝑤𝑖𝑠𝑒</m:t>
                                          </m:r>
                                        </m:e>
                                      </m:mr>
                                    </m:m>
                                  </m:e>
                                </m:d>
                              </m:oMath>
                            </m:oMathPara>
                          </a14:m>
                          <a:endParaRPr lang="en-US" sz="900" dirty="0"/>
                        </a:p>
                        <a:p>
                          <a:pPr algn="l"/>
                          <a:endParaRPr lang="en-US" sz="900" dirty="0"/>
                        </a:p>
                        <a:p>
                          <a:pPr algn="l"/>
                          <a14:m>
                            <m:oMathPara xmlns:m="http://schemas.openxmlformats.org/officeDocument/2006/math">
                              <m:oMathParaPr>
                                <m:jc m:val="centerGroup"/>
                              </m:oMathParaPr>
                              <m:oMath xmlns:m="http://schemas.openxmlformats.org/officeDocument/2006/math">
                                <m:r>
                                  <a:rPr lang="en-GB" sz="900" b="0" i="1" smtClean="0">
                                    <a:latin typeface="Cambria Math" panose="02040503050406030204" pitchFamily="18" charset="0"/>
                                  </a:rPr>
                                  <m:t>𝑉</m:t>
                                </m:r>
                                <m:r>
                                  <a:rPr lang="en-GB" sz="900" b="0" i="1" smtClean="0">
                                    <a:latin typeface="Cambria Math" panose="02040503050406030204" pitchFamily="18" charset="0"/>
                                  </a:rPr>
                                  <m:t>=</m:t>
                                </m:r>
                                <m:r>
                                  <a:rPr lang="en-GB" sz="900" b="0" i="1" smtClean="0">
                                    <a:latin typeface="Cambria Math" panose="02040503050406030204" pitchFamily="18" charset="0"/>
                                  </a:rPr>
                                  <m:t>𝑀𝐴𝑋</m:t>
                                </m:r>
                              </m:oMath>
                            </m:oMathPara>
                          </a14:m>
                          <a:endParaRPr lang="en-US" sz="900" dirty="0"/>
                        </a:p>
                      </a:txBody>
                      <a:tcPr anchor="ctr"/>
                    </a:tc>
                    <a:tc>
                      <a:txBody>
                        <a:bodyPr/>
                        <a:lstStyle/>
                        <a:p>
                          <a:pPr algn="ctr"/>
                          <a:r>
                            <a:rPr lang="en-US" sz="1600" dirty="0"/>
                            <a:t>Shift and scale-invariant, but not invariant to change in light </a:t>
                          </a:r>
                          <a:r>
                            <a:rPr lang="en-US" sz="1600" dirty="0" err="1"/>
                            <a:t>colour</a:t>
                          </a:r>
                          <a:r>
                            <a:rPr lang="en-US" sz="1600" dirty="0"/>
                            <a:t> (except V component)</a:t>
                          </a:r>
                        </a:p>
                      </a:txBody>
                      <a:tcPr anchor="ctr"/>
                    </a:tc>
                    <a:extLst>
                      <a:ext uri="{0D108BD9-81ED-4DB2-BD59-A6C34878D82A}">
                        <a16:rowId xmlns:a16="http://schemas.microsoft.com/office/drawing/2014/main" val="2235519938"/>
                      </a:ext>
                    </a:extLst>
                  </a:tr>
                </a:tbl>
              </a:graphicData>
            </a:graphic>
          </p:graphicFrame>
        </mc:Choice>
        <mc:Fallback xmlns="">
          <p:graphicFrame>
            <p:nvGraphicFramePr>
              <p:cNvPr id="11" name="Table 10">
                <a:extLst>
                  <a:ext uri="{FF2B5EF4-FFF2-40B4-BE49-F238E27FC236}">
                    <a16:creationId xmlns:a16="http://schemas.microsoft.com/office/drawing/2014/main" id="{FF2625F0-E882-3347-87EE-7349A909EAB7}"/>
                  </a:ext>
                </a:extLst>
              </p:cNvPr>
              <p:cNvGraphicFramePr>
                <a:graphicFrameLocks noGrp="1"/>
              </p:cNvGraphicFramePr>
              <p:nvPr>
                <p:extLst>
                  <p:ext uri="{D42A27DB-BD31-4B8C-83A1-F6EECF244321}">
                    <p14:modId xmlns:p14="http://schemas.microsoft.com/office/powerpoint/2010/main" val="852298106"/>
                  </p:ext>
                </p:extLst>
              </p:nvPr>
            </p:nvGraphicFramePr>
            <p:xfrm>
              <a:off x="446410" y="1534407"/>
              <a:ext cx="11237590" cy="4644788"/>
            </p:xfrm>
            <a:graphic>
              <a:graphicData uri="http://schemas.openxmlformats.org/drawingml/2006/table">
                <a:tbl>
                  <a:tblPr firstRow="1" bandRow="1">
                    <a:tableStyleId>{073A0DAA-6AF3-43AB-8588-CEC1D06C72B9}</a:tableStyleId>
                  </a:tblPr>
                  <a:tblGrid>
                    <a:gridCol w="1664589">
                      <a:extLst>
                        <a:ext uri="{9D8B030D-6E8A-4147-A177-3AD203B41FA5}">
                          <a16:colId xmlns:a16="http://schemas.microsoft.com/office/drawing/2014/main" val="2485814480"/>
                        </a:ext>
                      </a:extLst>
                    </a:gridCol>
                    <a:gridCol w="3326511">
                      <a:extLst>
                        <a:ext uri="{9D8B030D-6E8A-4147-A177-3AD203B41FA5}">
                          <a16:colId xmlns:a16="http://schemas.microsoft.com/office/drawing/2014/main" val="1056024554"/>
                        </a:ext>
                      </a:extLst>
                    </a:gridCol>
                    <a:gridCol w="6246490">
                      <a:extLst>
                        <a:ext uri="{9D8B030D-6E8A-4147-A177-3AD203B41FA5}">
                          <a16:colId xmlns:a16="http://schemas.microsoft.com/office/drawing/2014/main" val="428062863"/>
                        </a:ext>
                      </a:extLst>
                    </a:gridCol>
                  </a:tblGrid>
                  <a:tr h="337122">
                    <a:tc>
                      <a:txBody>
                        <a:bodyPr/>
                        <a:lstStyle/>
                        <a:p>
                          <a:pPr algn="ctr"/>
                          <a:endParaRPr lang="en-US" sz="1600"/>
                        </a:p>
                      </a:txBody>
                      <a:tcPr/>
                    </a:tc>
                    <a:tc>
                      <a:txBody>
                        <a:bodyPr/>
                        <a:lstStyle/>
                        <a:p>
                          <a:pPr algn="ctr"/>
                          <a:r>
                            <a:rPr lang="en-US" sz="1600"/>
                            <a:t>Derivation from RGB</a:t>
                          </a:r>
                        </a:p>
                      </a:txBody>
                      <a:tcPr/>
                    </a:tc>
                    <a:tc>
                      <a:txBody>
                        <a:bodyPr/>
                        <a:lstStyle/>
                        <a:p>
                          <a:pPr algn="ctr"/>
                          <a:r>
                            <a:rPr lang="en-US" sz="1600"/>
                            <a:t>Properties</a:t>
                          </a:r>
                        </a:p>
                      </a:txBody>
                      <a:tcPr/>
                    </a:tc>
                    <a:extLst>
                      <a:ext uri="{0D108BD9-81ED-4DB2-BD59-A6C34878D82A}">
                        <a16:rowId xmlns:a16="http://schemas.microsoft.com/office/drawing/2014/main" val="1050084259"/>
                      </a:ext>
                    </a:extLst>
                  </a:tr>
                  <a:tr h="521293">
                    <a:tc>
                      <a:txBody>
                        <a:bodyPr/>
                        <a:lstStyle/>
                        <a:p>
                          <a:pPr algn="ctr"/>
                          <a:r>
                            <a:rPr lang="en-US" sz="1600"/>
                            <a:t>Transformed RGB</a:t>
                          </a:r>
                        </a:p>
                      </a:txBody>
                      <a:tcPr anchor="ctr"/>
                    </a:tc>
                    <a:tc>
                      <a:txBody>
                        <a:bodyPr/>
                        <a:lstStyle/>
                        <a:p>
                          <a:endParaRPr lang="en-US"/>
                        </a:p>
                      </a:txBody>
                      <a:tcPr anchor="ctr">
                        <a:blipFill>
                          <a:blip r:embed="rId3"/>
                          <a:stretch>
                            <a:fillRect l="-50183" t="-66279" r="-188462" b="-940698"/>
                          </a:stretch>
                        </a:blipFill>
                      </a:tcPr>
                    </a:tc>
                    <a:tc>
                      <a:txBody>
                        <a:bodyPr/>
                        <a:lstStyle/>
                        <a:p>
                          <a:pPr algn="ctr"/>
                          <a:r>
                            <a:rPr lang="en-US" sz="1600"/>
                            <a:t>Invariant to scale, shift and light </a:t>
                          </a:r>
                          <a:r>
                            <a:rPr lang="en-US" sz="1600" err="1"/>
                            <a:t>colour</a:t>
                          </a:r>
                          <a:r>
                            <a:rPr lang="en-US" sz="1600"/>
                            <a:t> change</a:t>
                          </a:r>
                        </a:p>
                      </a:txBody>
                      <a:tcPr anchor="ctr"/>
                    </a:tc>
                    <a:extLst>
                      <a:ext uri="{0D108BD9-81ED-4DB2-BD59-A6C34878D82A}">
                        <a16:rowId xmlns:a16="http://schemas.microsoft.com/office/drawing/2014/main" val="4116545428"/>
                      </a:ext>
                    </a:extLst>
                  </a:tr>
                  <a:tr h="579120">
                    <a:tc>
                      <a:txBody>
                        <a:bodyPr/>
                        <a:lstStyle/>
                        <a:p>
                          <a:pPr algn="ctr"/>
                          <a:r>
                            <a:rPr lang="en-US" sz="1600"/>
                            <a:t>Opponent-SIFT</a:t>
                          </a:r>
                        </a:p>
                      </a:txBody>
                      <a:tcPr anchor="ctr"/>
                    </a:tc>
                    <a:tc>
                      <a:txBody>
                        <a:bodyPr/>
                        <a:lstStyle/>
                        <a:p>
                          <a:endParaRPr lang="en-US"/>
                        </a:p>
                      </a:txBody>
                      <a:tcPr anchor="ctr">
                        <a:blipFill>
                          <a:blip r:embed="rId3"/>
                          <a:stretch>
                            <a:fillRect l="-50183" t="-150526" r="-188462" b="-751579"/>
                          </a:stretch>
                        </a:blipFill>
                      </a:tcPr>
                    </a:tc>
                    <a:tc>
                      <a:txBody>
                        <a:bodyPr/>
                        <a:lstStyle/>
                        <a:p>
                          <a:endParaRPr lang="en-US"/>
                        </a:p>
                      </a:txBody>
                      <a:tcPr anchor="ctr">
                        <a:blipFill>
                          <a:blip r:embed="rId3"/>
                          <a:stretch>
                            <a:fillRect l="-80000" t="-150526" r="-390" b="-751579"/>
                          </a:stretch>
                        </a:blipFill>
                      </a:tcPr>
                    </a:tc>
                    <a:extLst>
                      <a:ext uri="{0D108BD9-81ED-4DB2-BD59-A6C34878D82A}">
                        <a16:rowId xmlns:a16="http://schemas.microsoft.com/office/drawing/2014/main" val="2689857928"/>
                      </a:ext>
                    </a:extLst>
                  </a:tr>
                  <a:tr h="590741">
                    <a:tc>
                      <a:txBody>
                        <a:bodyPr/>
                        <a:lstStyle/>
                        <a:p>
                          <a:pPr algn="ctr"/>
                          <a:r>
                            <a:rPr lang="en-US" sz="1600"/>
                            <a:t>w-SIFT</a:t>
                          </a:r>
                        </a:p>
                      </a:txBody>
                      <a:tcPr anchor="ctr"/>
                    </a:tc>
                    <a:tc>
                      <a:txBody>
                        <a:bodyPr/>
                        <a:lstStyle/>
                        <a:p>
                          <a:endParaRPr lang="en-US"/>
                        </a:p>
                      </a:txBody>
                      <a:tcPr anchor="ctr">
                        <a:blipFill>
                          <a:blip r:embed="rId3"/>
                          <a:stretch>
                            <a:fillRect l="-50183" t="-245361" r="-188462" b="-636082"/>
                          </a:stretch>
                        </a:blipFill>
                      </a:tcPr>
                    </a:tc>
                    <a:tc>
                      <a:txBody>
                        <a:bodyPr/>
                        <a:lstStyle/>
                        <a:p>
                          <a:pPr algn="ctr"/>
                          <a:r>
                            <a:rPr lang="en-US" sz="1600"/>
                            <a:t>Eliminates intensity information from opponent space components</a:t>
                          </a:r>
                        </a:p>
                      </a:txBody>
                      <a:tcPr anchor="ctr"/>
                    </a:tc>
                    <a:extLst>
                      <a:ext uri="{0D108BD9-81ED-4DB2-BD59-A6C34878D82A}">
                        <a16:rowId xmlns:a16="http://schemas.microsoft.com/office/drawing/2014/main" val="49797348"/>
                      </a:ext>
                    </a:extLst>
                  </a:tr>
                  <a:tr h="616796">
                    <a:tc>
                      <a:txBody>
                        <a:bodyPr/>
                        <a:lstStyle/>
                        <a:p>
                          <a:pPr algn="ctr"/>
                          <a:r>
                            <a:rPr lang="en-US" sz="1600" err="1"/>
                            <a:t>rg</a:t>
                          </a:r>
                          <a:r>
                            <a:rPr lang="en-US" sz="1600"/>
                            <a:t>-SIFT</a:t>
                          </a:r>
                        </a:p>
                      </a:txBody>
                      <a:tcPr anchor="ctr"/>
                    </a:tc>
                    <a:tc>
                      <a:txBody>
                        <a:bodyPr/>
                        <a:lstStyle/>
                        <a:p>
                          <a:endParaRPr lang="en-US"/>
                        </a:p>
                      </a:txBody>
                      <a:tcPr anchor="ctr">
                        <a:blipFill>
                          <a:blip r:embed="rId3"/>
                          <a:stretch>
                            <a:fillRect l="-50183" t="-328431" r="-188462" b="-504902"/>
                          </a:stretch>
                        </a:blipFill>
                      </a:tcPr>
                    </a:tc>
                    <a:tc>
                      <a:txBody>
                        <a:bodyPr/>
                        <a:lstStyle/>
                        <a:p>
                          <a:pPr algn="ctr"/>
                          <a:r>
                            <a:rPr lang="en-US" sz="1600"/>
                            <a:t>Chromaticity components. Invariant to shift</a:t>
                          </a:r>
                        </a:p>
                      </a:txBody>
                      <a:tcPr anchor="ctr"/>
                    </a:tc>
                    <a:extLst>
                      <a:ext uri="{0D108BD9-81ED-4DB2-BD59-A6C34878D82A}">
                        <a16:rowId xmlns:a16="http://schemas.microsoft.com/office/drawing/2014/main" val="1134257219"/>
                      </a:ext>
                    </a:extLst>
                  </a:tr>
                  <a:tr h="1999716">
                    <a:tc>
                      <a:txBody>
                        <a:bodyPr/>
                        <a:lstStyle/>
                        <a:p>
                          <a:pPr algn="ctr"/>
                          <a:r>
                            <a:rPr lang="en-US" sz="1600"/>
                            <a:t>HSV-SIFT</a:t>
                          </a:r>
                        </a:p>
                      </a:txBody>
                      <a:tcPr anchor="ctr"/>
                    </a:tc>
                    <a:tc>
                      <a:txBody>
                        <a:bodyPr/>
                        <a:lstStyle/>
                        <a:p>
                          <a:endParaRPr lang="en-US"/>
                        </a:p>
                      </a:txBody>
                      <a:tcPr anchor="ctr">
                        <a:blipFill>
                          <a:blip r:embed="rId3"/>
                          <a:stretch>
                            <a:fillRect l="-50183" t="-133232" r="-188462" b="-57012"/>
                          </a:stretch>
                        </a:blipFill>
                      </a:tcPr>
                    </a:tc>
                    <a:tc>
                      <a:txBody>
                        <a:bodyPr/>
                        <a:lstStyle/>
                        <a:p>
                          <a:pPr algn="ctr"/>
                          <a:r>
                            <a:rPr lang="en-US" sz="1600"/>
                            <a:t>Shift and scale-invariant, but not invariant to change in light </a:t>
                          </a:r>
                          <a:r>
                            <a:rPr lang="en-US" sz="1600" err="1"/>
                            <a:t>colour</a:t>
                          </a:r>
                          <a:r>
                            <a:rPr lang="en-US" sz="1600"/>
                            <a:t> (except V component)</a:t>
                          </a:r>
                        </a:p>
                      </a:txBody>
                      <a:tcPr anchor="ctr"/>
                    </a:tc>
                    <a:extLst>
                      <a:ext uri="{0D108BD9-81ED-4DB2-BD59-A6C34878D82A}">
                        <a16:rowId xmlns:a16="http://schemas.microsoft.com/office/drawing/2014/main" val="2235519938"/>
                      </a:ext>
                    </a:extLst>
                  </a:tr>
                </a:tbl>
              </a:graphicData>
            </a:graphic>
          </p:graphicFrame>
        </mc:Fallback>
      </mc:AlternateContent>
    </p:spTree>
    <p:extLst>
      <p:ext uri="{BB962C8B-B14F-4D97-AF65-F5344CB8AC3E}">
        <p14:creationId xmlns:p14="http://schemas.microsoft.com/office/powerpoint/2010/main" val="4047475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kNN</a:t>
            </a:r>
            <a:r>
              <a:rPr lang="en-GB" dirty="0"/>
              <a:t> Classifier</a:t>
            </a:r>
          </a:p>
        </p:txBody>
      </p:sp>
      <p:pic>
        <p:nvPicPr>
          <p:cNvPr id="6" name="Content Placeholder 5"/>
          <p:cNvPicPr>
            <a:picLocks noGrp="1" noChangeAspect="1"/>
          </p:cNvPicPr>
          <p:nvPr>
            <p:ph idx="1"/>
          </p:nvPr>
        </p:nvPicPr>
        <p:blipFill>
          <a:blip r:embed="rId3"/>
          <a:stretch>
            <a:fillRect/>
          </a:stretch>
        </p:blipFill>
        <p:spPr>
          <a:xfrm>
            <a:off x="7372350" y="1884912"/>
            <a:ext cx="3981450" cy="3705225"/>
          </a:xfrm>
          <a:prstGeom prst="rect">
            <a:avLst/>
          </a:prstGeom>
        </p:spPr>
      </p:pic>
      <p:sp>
        <p:nvSpPr>
          <p:cNvPr id="3" name="TextBox 2"/>
          <p:cNvSpPr txBox="1"/>
          <p:nvPr/>
        </p:nvSpPr>
        <p:spPr>
          <a:xfrm>
            <a:off x="290145" y="1749670"/>
            <a:ext cx="6858001" cy="2246769"/>
          </a:xfrm>
          <a:prstGeom prst="rect">
            <a:avLst/>
          </a:prstGeom>
          <a:noFill/>
        </p:spPr>
        <p:txBody>
          <a:bodyPr wrap="square" rtlCol="0">
            <a:spAutoFit/>
          </a:bodyPr>
          <a:lstStyle/>
          <a:p>
            <a:pPr marL="457200" indent="-457200">
              <a:buFont typeface="Arial" panose="020B0604020202020204" pitchFamily="34" charset="0"/>
              <a:buChar char="•"/>
            </a:pPr>
            <a:r>
              <a:rPr lang="en-GB" sz="2800" i="1" dirty="0"/>
              <a:t>K </a:t>
            </a:r>
            <a:r>
              <a:rPr lang="en-GB" sz="2800" dirty="0"/>
              <a:t>- Nearest Neighbour  is a lazy learner </a:t>
            </a:r>
          </a:p>
          <a:p>
            <a:pPr marL="457200" indent="-457200">
              <a:buFont typeface="Arial" panose="020B0604020202020204" pitchFamily="34" charset="0"/>
              <a:buChar char="•"/>
            </a:pPr>
            <a:r>
              <a:rPr lang="en-GB" sz="2800" dirty="0"/>
              <a:t>Matching a feature vector to the </a:t>
            </a:r>
            <a:r>
              <a:rPr lang="en-GB" sz="2800" i="1" dirty="0"/>
              <a:t>k </a:t>
            </a:r>
            <a:r>
              <a:rPr lang="en-GB" sz="2800" dirty="0"/>
              <a:t>closest features </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A </a:t>
            </a:r>
            <a:r>
              <a:rPr lang="en-GB" sz="2800" i="1" dirty="0"/>
              <a:t>k value determines search area</a:t>
            </a:r>
            <a:endParaRPr lang="en-GB" sz="2800" dirty="0"/>
          </a:p>
        </p:txBody>
      </p:sp>
    </p:spTree>
    <p:extLst>
      <p:ext uri="{BB962C8B-B14F-4D97-AF65-F5344CB8AC3E}">
        <p14:creationId xmlns:p14="http://schemas.microsoft.com/office/powerpoint/2010/main" val="1692818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a:t>SVM Classifier</a:t>
            </a:r>
          </a:p>
        </p:txBody>
      </p:sp>
      <p:sp>
        <p:nvSpPr>
          <p:cNvPr id="3" name="Content Placeholder 2"/>
          <p:cNvSpPr>
            <a:spLocks noGrp="1"/>
          </p:cNvSpPr>
          <p:nvPr>
            <p:ph idx="1"/>
          </p:nvPr>
        </p:nvSpPr>
        <p:spPr>
          <a:xfrm>
            <a:off x="607088" y="1425501"/>
            <a:ext cx="10515600" cy="5083058"/>
          </a:xfrm>
        </p:spPr>
        <p:txBody>
          <a:bodyPr>
            <a:normAutofit/>
          </a:bodyPr>
          <a:lstStyle/>
          <a:p>
            <a:r>
              <a:rPr lang="en-GB" dirty="0"/>
              <a:t>A binary classifier producing a 1 or -1</a:t>
            </a:r>
          </a:p>
          <a:p>
            <a:r>
              <a:rPr lang="en-GB" dirty="0"/>
              <a:t>Hyperplane location is decided by maximising distance from ‘support vectors’ from a subset of data points</a:t>
            </a:r>
          </a:p>
          <a:p>
            <a:r>
              <a:rPr lang="en-GB" dirty="0"/>
              <a:t>SVM accuracy is highly influenced </a:t>
            </a:r>
          </a:p>
          <a:p>
            <a:pPr marL="0" indent="0">
              <a:buNone/>
            </a:pPr>
            <a:r>
              <a:rPr lang="en-GB" dirty="0"/>
              <a:t>   by </a:t>
            </a:r>
            <a:r>
              <a:rPr lang="en-GB" dirty="0" err="1"/>
              <a:t>λ</a:t>
            </a:r>
            <a:endParaRPr lang="en-GB" dirty="0"/>
          </a:p>
          <a:p>
            <a:pPr lvl="1"/>
            <a:r>
              <a:rPr lang="en-GB" dirty="0"/>
              <a:t>Measure of degree of misclassifications </a:t>
            </a:r>
            <a:br>
              <a:rPr lang="en-GB" dirty="0"/>
            </a:br>
            <a:r>
              <a:rPr lang="en-GB" dirty="0"/>
              <a:t>allowed between two classes</a:t>
            </a:r>
          </a:p>
          <a:p>
            <a:pPr lvl="1"/>
            <a:r>
              <a:rPr lang="en-GB" dirty="0"/>
              <a:t>Higher value = more strict</a:t>
            </a:r>
          </a:p>
          <a:p>
            <a:r>
              <a:rPr lang="en-GB" dirty="0"/>
              <a:t>Our best </a:t>
            </a:r>
            <a:r>
              <a:rPr lang="el-GR" dirty="0"/>
              <a:t>λ</a:t>
            </a:r>
            <a:r>
              <a:rPr lang="en-GB" dirty="0"/>
              <a:t> is 0.00001 (Discussed later)</a:t>
            </a:r>
          </a:p>
          <a:p>
            <a:pPr marL="0" indent="0">
              <a:buNone/>
            </a:pPr>
            <a:endParaRPr lang="en-GB" dirty="0"/>
          </a:p>
        </p:txBody>
      </p:sp>
      <p:pic>
        <p:nvPicPr>
          <p:cNvPr id="4" name="Picture 3">
            <a:extLst>
              <a:ext uri="{FF2B5EF4-FFF2-40B4-BE49-F238E27FC236}">
                <a16:creationId xmlns:a16="http://schemas.microsoft.com/office/drawing/2014/main" id="{9F3451FB-571F-420F-823E-828EA5B49492}"/>
              </a:ext>
            </a:extLst>
          </p:cNvPr>
          <p:cNvPicPr>
            <a:picLocks noChangeAspect="1"/>
          </p:cNvPicPr>
          <p:nvPr/>
        </p:nvPicPr>
        <p:blipFill>
          <a:blip r:embed="rId3"/>
          <a:stretch>
            <a:fillRect/>
          </a:stretch>
        </p:blipFill>
        <p:spPr>
          <a:xfrm>
            <a:off x="7145003" y="2603309"/>
            <a:ext cx="4086225" cy="3905250"/>
          </a:xfrm>
          <a:prstGeom prst="rect">
            <a:avLst/>
          </a:prstGeom>
        </p:spPr>
      </p:pic>
    </p:spTree>
    <p:extLst>
      <p:ext uri="{BB962C8B-B14F-4D97-AF65-F5344CB8AC3E}">
        <p14:creationId xmlns:p14="http://schemas.microsoft.com/office/powerpoint/2010/main" val="358849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3E76-6ECE-444F-A7A2-4D48D66C6EB9}"/>
              </a:ext>
            </a:extLst>
          </p:cNvPr>
          <p:cNvSpPr>
            <a:spLocks noGrp="1"/>
          </p:cNvSpPr>
          <p:nvPr>
            <p:ph type="title"/>
          </p:nvPr>
        </p:nvSpPr>
        <p:spPr/>
        <p:txBody>
          <a:bodyPr/>
          <a:lstStyle/>
          <a:p>
            <a:r>
              <a:rPr lang="en-US" dirty="0"/>
              <a:t>MULTINOMINAL NAÏVE BAYES CLASSIFIER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F10D853-E6BA-194E-B944-DD3F9AE7A8BD}"/>
                  </a:ext>
                </a:extLst>
              </p:cNvPr>
              <p:cNvSpPr txBox="1"/>
              <p:nvPr/>
            </p:nvSpPr>
            <p:spPr>
              <a:xfrm>
                <a:off x="838200" y="1546167"/>
                <a:ext cx="10515600" cy="4118692"/>
              </a:xfrm>
              <a:prstGeom prst="rect">
                <a:avLst/>
              </a:prstGeom>
              <a:noFill/>
            </p:spPr>
            <p:txBody>
              <a:bodyPr wrap="square" rtlCol="0">
                <a:spAutoFit/>
              </a:bodyPr>
              <a:lstStyle/>
              <a:p>
                <a:pPr marL="285750" indent="-285750">
                  <a:buFont typeface="Arial" panose="020B0604020202020204" pitchFamily="34" charset="0"/>
                  <a:buChar char="•"/>
                </a:pPr>
                <a:r>
                  <a:rPr lang="en-US" sz="2000" dirty="0"/>
                  <a:t>Probabalistic classifier</a:t>
                </a:r>
              </a:p>
              <a:p>
                <a:pPr marL="285750" indent="-285750">
                  <a:buFont typeface="Arial" panose="020B0604020202020204" pitchFamily="34" charset="0"/>
                  <a:buChar char="•"/>
                </a:pPr>
                <a:r>
                  <a:rPr lang="en-US" sz="2000" dirty="0"/>
                  <a:t>Based upon Bayes’ Theorem</a:t>
                </a:r>
                <a:br>
                  <a:rPr lang="en-US" sz="2000" dirty="0"/>
                </a:br>
                <a14:m>
                  <m:oMath xmlns:m="http://schemas.openxmlformats.org/officeDocument/2006/math">
                    <m:r>
                      <a:rPr lang="en-GB" sz="2000" b="0" i="1">
                        <a:latin typeface="Cambria Math" panose="02040503050406030204" pitchFamily="18" charset="0"/>
                      </a:rPr>
                      <m:t>𝑝</m:t>
                    </m:r>
                    <m:d>
                      <m:dPr>
                        <m:ctrlPr>
                          <a:rPr lang="en-GB" sz="2000" b="0" i="1">
                            <a:latin typeface="Cambria Math" panose="02040503050406030204" pitchFamily="18" charset="0"/>
                          </a:rPr>
                        </m:ctrlPr>
                      </m:dPr>
                      <m:e>
                        <m:sSub>
                          <m:sSubPr>
                            <m:ctrlPr>
                              <a:rPr lang="en-GB" sz="2000" b="0" i="1">
                                <a:latin typeface="Cambria Math" panose="02040503050406030204" pitchFamily="18" charset="0"/>
                              </a:rPr>
                            </m:ctrlPr>
                          </m:sSubPr>
                          <m:e>
                            <m:r>
                              <a:rPr lang="en-GB" sz="2000" b="0" i="1">
                                <a:latin typeface="Cambria Math" panose="02040503050406030204" pitchFamily="18" charset="0"/>
                              </a:rPr>
                              <m:t>𝐶</m:t>
                            </m:r>
                          </m:e>
                          <m:sub>
                            <m:r>
                              <a:rPr lang="en-GB" sz="2000" b="0" i="1">
                                <a:latin typeface="Cambria Math" panose="02040503050406030204" pitchFamily="18" charset="0"/>
                              </a:rPr>
                              <m:t>𝑘</m:t>
                            </m:r>
                          </m:sub>
                        </m:sSub>
                      </m:e>
                      <m:e>
                        <m:r>
                          <a:rPr lang="en-GB" sz="2000" b="1" i="1">
                            <a:latin typeface="Cambria Math" panose="02040503050406030204" pitchFamily="18" charset="0"/>
                          </a:rPr>
                          <m:t>𝒙</m:t>
                        </m:r>
                      </m:e>
                    </m:d>
                    <m:r>
                      <a:rPr lang="en-GB" sz="2000" b="1" i="1" smtClean="0">
                        <a:latin typeface="Cambria Math" panose="02040503050406030204" pitchFamily="18" charset="0"/>
                      </a:rPr>
                      <m:t>=</m:t>
                    </m:r>
                    <m:f>
                      <m:fPr>
                        <m:ctrlPr>
                          <a:rPr lang="en-GB" sz="2000" b="1" i="1">
                            <a:latin typeface="Cambria Math" panose="02040503050406030204" pitchFamily="18" charset="0"/>
                          </a:rPr>
                        </m:ctrlPr>
                      </m:fPr>
                      <m:num>
                        <m:r>
                          <a:rPr lang="en-GB" sz="2000" b="0" i="1">
                            <a:latin typeface="Cambria Math" panose="02040503050406030204" pitchFamily="18" charset="0"/>
                          </a:rPr>
                          <m:t>𝑝</m:t>
                        </m:r>
                        <m:r>
                          <a:rPr lang="en-GB" sz="2000" b="0" i="1">
                            <a:latin typeface="Cambria Math" panose="02040503050406030204" pitchFamily="18" charset="0"/>
                          </a:rPr>
                          <m:t>(</m:t>
                        </m:r>
                        <m:r>
                          <a:rPr lang="en-GB" sz="2000" b="1" i="1">
                            <a:latin typeface="Cambria Math" panose="02040503050406030204" pitchFamily="18" charset="0"/>
                          </a:rPr>
                          <m:t>𝒙</m:t>
                        </m:r>
                        <m:r>
                          <a:rPr lang="en-GB" sz="2000" b="0" i="1">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𝐶</m:t>
                            </m:r>
                          </m:e>
                          <m:sub>
                            <m:r>
                              <a:rPr lang="en-GB" sz="2000" b="0" i="1">
                                <a:latin typeface="Cambria Math" panose="02040503050406030204" pitchFamily="18" charset="0"/>
                              </a:rPr>
                              <m:t>𝑘</m:t>
                            </m:r>
                          </m:sub>
                        </m:sSub>
                        <m:r>
                          <a:rPr lang="en-GB" sz="2000" b="0" i="1">
                            <a:latin typeface="Cambria Math" panose="02040503050406030204" pitchFamily="18" charset="0"/>
                          </a:rPr>
                          <m:t>)</m:t>
                        </m:r>
                        <m:r>
                          <a:rPr lang="en-GB" sz="2000" b="0" i="1">
                            <a:latin typeface="Cambria Math" panose="02040503050406030204" pitchFamily="18" charset="0"/>
                          </a:rPr>
                          <m:t>𝑝</m:t>
                        </m:r>
                        <m:r>
                          <a:rPr lang="en-GB" sz="2000" b="0" i="1">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𝐶</m:t>
                            </m:r>
                          </m:e>
                          <m:sub>
                            <m:r>
                              <a:rPr lang="en-GB" sz="2000" b="0" i="1">
                                <a:latin typeface="Cambria Math" panose="02040503050406030204" pitchFamily="18" charset="0"/>
                              </a:rPr>
                              <m:t>𝑘</m:t>
                            </m:r>
                          </m:sub>
                        </m:sSub>
                        <m:r>
                          <a:rPr lang="en-GB" sz="2000" b="0" i="1">
                            <a:latin typeface="Cambria Math" panose="02040503050406030204" pitchFamily="18" charset="0"/>
                          </a:rPr>
                          <m:t>)</m:t>
                        </m:r>
                      </m:num>
                      <m:den>
                        <m:r>
                          <a:rPr lang="en-GB" sz="2000" b="0" i="1">
                            <a:latin typeface="Cambria Math" panose="02040503050406030204" pitchFamily="18" charset="0"/>
                          </a:rPr>
                          <m:t>𝑝</m:t>
                        </m:r>
                        <m:r>
                          <a:rPr lang="en-GB" sz="2000" b="0" i="1">
                            <a:latin typeface="Cambria Math" panose="02040503050406030204" pitchFamily="18" charset="0"/>
                          </a:rPr>
                          <m:t>(</m:t>
                        </m:r>
                        <m:r>
                          <a:rPr lang="en-GB" sz="2000" b="1" i="1">
                            <a:latin typeface="Cambria Math" panose="02040503050406030204" pitchFamily="18" charset="0"/>
                          </a:rPr>
                          <m:t>𝒙</m:t>
                        </m:r>
                        <m:r>
                          <a:rPr lang="en-GB" sz="2000" b="0" i="1">
                            <a:latin typeface="Cambria Math" panose="02040503050406030204" pitchFamily="18" charset="0"/>
                          </a:rPr>
                          <m:t>)</m:t>
                        </m:r>
                      </m:den>
                    </m:f>
                  </m:oMath>
                </a14:m>
                <a:endParaRPr lang="en-US" sz="2000" b="1" dirty="0"/>
              </a:p>
              <a:p>
                <a:pPr marL="285750" indent="-285750">
                  <a:buFont typeface="Arial" panose="020B0604020202020204" pitchFamily="34" charset="0"/>
                  <a:buChar char="•"/>
                </a:pPr>
                <a:r>
                  <a:rPr lang="en-US" sz="2000" dirty="0" err="1"/>
                  <a:t>Multinominal</a:t>
                </a:r>
                <a:r>
                  <a:rPr lang="en-US" sz="2000" dirty="0"/>
                  <a:t> Naïve Bayes </a:t>
                </a:r>
                <a:r>
                  <a:rPr lang="en-GB" sz="2000" dirty="0"/>
                  <a:t>suitable for nominal (</a:t>
                </a:r>
                <a:r>
                  <a:rPr lang="en-GB" sz="2000" dirty="0" err="1"/>
                  <a:t>eg</a:t>
                </a:r>
                <a:r>
                  <a:rPr lang="en-GB" sz="2000" dirty="0"/>
                  <a:t> histogram) data</a:t>
                </a:r>
              </a:p>
              <a:p>
                <a:pPr marL="285750" indent="-285750">
                  <a:buFont typeface="Arial" panose="020B0604020202020204" pitchFamily="34" charset="0"/>
                  <a:buChar char="•"/>
                </a:pPr>
                <a:r>
                  <a:rPr lang="en-GB" sz="2000" dirty="0"/>
                  <a:t>Estimates the conditional probability of the presence of a given attribute for a given category based on the relative frequency of that attribute in training image belonging to that category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Calculate log-likelihood for each category (as summation of log likelihoods for each attribute),  weighted by </a:t>
                </a:r>
                <a14:m>
                  <m:oMath xmlns:m="http://schemas.openxmlformats.org/officeDocument/2006/math">
                    <m:r>
                      <a:rPr lang="en-GB" sz="2000" i="1">
                        <a:latin typeface="Cambria Math" panose="02040503050406030204" pitchFamily="18" charset="0"/>
                      </a:rPr>
                      <m:t>𝑝</m:t>
                    </m:r>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𝑘</m:t>
                        </m:r>
                      </m:sub>
                    </m:sSub>
                  </m:oMath>
                </a14:m>
                <a:r>
                  <a:rPr lang="en-US" sz="2000" dirty="0"/>
                  <a:t>) , highest-scoring category is used to classify.</a:t>
                </a:r>
              </a:p>
              <a:p>
                <a:pPr marL="285750" indent="-285750">
                  <a:buFont typeface="Arial" panose="020B0604020202020204" pitchFamily="34" charset="0"/>
                  <a:buChar char="•"/>
                </a:pPr>
                <a14:m>
                  <m:oMath xmlns:m="http://schemas.openxmlformats.org/officeDocument/2006/math">
                    <m:r>
                      <a:rPr lang="en-GB" sz="2000" i="1">
                        <a:latin typeface="Cambria Math" panose="02040503050406030204" pitchFamily="18" charset="0"/>
                      </a:rPr>
                      <m:t>𝑝</m:t>
                    </m:r>
                    <m:d>
                      <m:dPr>
                        <m:ctrlPr>
                          <a:rPr lang="en-GB" sz="2000" i="1">
                            <a:latin typeface="Cambria Math" panose="02040503050406030204" pitchFamily="18" charset="0"/>
                          </a:rPr>
                        </m:ctrlPr>
                      </m:dPr>
                      <m:e>
                        <m:r>
                          <a:rPr lang="en-GB" sz="2000" b="1" i="1">
                            <a:latin typeface="Cambria Math" panose="02040503050406030204" pitchFamily="18" charset="0"/>
                          </a:rPr>
                          <m:t>𝒙</m:t>
                        </m:r>
                      </m:e>
                    </m:d>
                  </m:oMath>
                </a14:m>
                <a:r>
                  <a:rPr lang="en-US" sz="2000" dirty="0"/>
                  <a:t> can be ignored as this will always be the same within each classification.</a:t>
                </a:r>
              </a:p>
              <a:p>
                <a:pPr marL="285750" indent="-285750">
                  <a:buFont typeface="Arial" panose="020B0604020202020204" pitchFamily="34" charset="0"/>
                  <a:buChar char="•"/>
                </a:pPr>
                <a:r>
                  <a:rPr lang="en-US" sz="2000" dirty="0"/>
                  <a:t>Previous work has been conducted around use of Naïve Bayes classifiers with HOG features, (Nirmala et al, 2017) </a:t>
                </a:r>
              </a:p>
            </p:txBody>
          </p:sp>
        </mc:Choice>
        <mc:Fallback xmlns="">
          <p:sp>
            <p:nvSpPr>
              <p:cNvPr id="4" name="TextBox 3">
                <a:extLst>
                  <a:ext uri="{FF2B5EF4-FFF2-40B4-BE49-F238E27FC236}">
                    <a16:creationId xmlns:a16="http://schemas.microsoft.com/office/drawing/2014/main" id="{2F10D853-E6BA-194E-B944-DD3F9AE7A8BD}"/>
                  </a:ext>
                </a:extLst>
              </p:cNvPr>
              <p:cNvSpPr txBox="1">
                <a:spLocks noRot="1" noChangeAspect="1" noMove="1" noResize="1" noEditPoints="1" noAdjustHandles="1" noChangeArrowheads="1" noChangeShapeType="1" noTextEdit="1"/>
              </p:cNvSpPr>
              <p:nvPr/>
            </p:nvSpPr>
            <p:spPr>
              <a:xfrm>
                <a:off x="838200" y="1546167"/>
                <a:ext cx="10515600" cy="4118692"/>
              </a:xfrm>
              <a:prstGeom prst="rect">
                <a:avLst/>
              </a:prstGeom>
              <a:blipFill>
                <a:blip r:embed="rId2"/>
                <a:stretch>
                  <a:fillRect l="-483" t="-615" b="-1538"/>
                </a:stretch>
              </a:blipFill>
            </p:spPr>
            <p:txBody>
              <a:bodyPr/>
              <a:lstStyle/>
              <a:p>
                <a:r>
                  <a:rPr lang="en-US">
                    <a:noFill/>
                  </a:rPr>
                  <a:t> </a:t>
                </a:r>
              </a:p>
            </p:txBody>
          </p:sp>
        </mc:Fallback>
      </mc:AlternateContent>
    </p:spTree>
    <p:extLst>
      <p:ext uri="{BB962C8B-B14F-4D97-AF65-F5344CB8AC3E}">
        <p14:creationId xmlns:p14="http://schemas.microsoft.com/office/powerpoint/2010/main" val="40430314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2039</TotalTime>
  <Words>1445</Words>
  <Application>Microsoft Macintosh PowerPoint</Application>
  <PresentationFormat>Widescreen</PresentationFormat>
  <Paragraphs>235</Paragraphs>
  <Slides>23</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Brandon Text</vt:lpstr>
      <vt:lpstr>Brandon Text Black</vt:lpstr>
      <vt:lpstr>Brandon Text Light</vt:lpstr>
      <vt:lpstr>Calibri</vt:lpstr>
      <vt:lpstr>Calibri Light</vt:lpstr>
      <vt:lpstr>Cambria Math</vt:lpstr>
      <vt:lpstr>Office Theme</vt:lpstr>
      <vt:lpstr>IMAGE CATEGORISATION</vt:lpstr>
      <vt:lpstr>OVERVIEW</vt:lpstr>
      <vt:lpstr>Bag of SIFTs</vt:lpstr>
      <vt:lpstr>SPATIAL PYRAMIDS</vt:lpstr>
      <vt:lpstr>EXTENDING SIFTs WITH COLOUR INFORMATION</vt:lpstr>
      <vt:lpstr>SUMMARY OF COLOUR FEATURES</vt:lpstr>
      <vt:lpstr>kNN Classifier</vt:lpstr>
      <vt:lpstr>SVM Classifier</vt:lpstr>
      <vt:lpstr>MULTINOMINAL NAÏVE BAYES CLASSIFIER</vt:lpstr>
      <vt:lpstr>Experiments </vt:lpstr>
      <vt:lpstr>SVM Accuracy with Bag of SIFTs </vt:lpstr>
      <vt:lpstr>kNN Accuracy with Bag of SIFTs </vt:lpstr>
      <vt:lpstr>SPATIAL PYRAMID PERFORMANCE: SVM</vt:lpstr>
      <vt:lpstr>SPATIAL PYRAMID PERFORMANCE: SVM</vt:lpstr>
      <vt:lpstr>SPATIAL PYRAMID COLOUR PERFORMANCE: kNN</vt:lpstr>
      <vt:lpstr>λ Comparison</vt:lpstr>
      <vt:lpstr>HISTOGRAM OF ORIENTED GRADIENTS (HOG)</vt:lpstr>
      <vt:lpstr>HOG FEATURE PERFORMANCE</vt:lpstr>
      <vt:lpstr>NAÏVE BAYES CLASSIFIER</vt:lpstr>
      <vt:lpstr>NAÏVE BAYES CLASSIFIER</vt:lpstr>
      <vt:lpstr>COMBINING HOG FEATURES</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CATEGORISATION</dc:title>
  <dc:creator>Liam Self (CMP - Student)</dc:creator>
  <cp:lastModifiedBy>Liam Self (CMP - Student)</cp:lastModifiedBy>
  <cp:revision>34</cp:revision>
  <dcterms:created xsi:type="dcterms:W3CDTF">2019-05-06T20:12:18Z</dcterms:created>
  <dcterms:modified xsi:type="dcterms:W3CDTF">2019-05-08T07:23:13Z</dcterms:modified>
</cp:coreProperties>
</file>